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3" r:id="rId4"/>
  </p:sldMasterIdLst>
  <p:notesMasterIdLst>
    <p:notesMasterId r:id="rId24"/>
  </p:notesMasterIdLst>
  <p:handoutMasterIdLst>
    <p:handoutMasterId r:id="rId25"/>
  </p:handoutMasterIdLst>
  <p:sldIdLst>
    <p:sldId id="381" r:id="rId5"/>
    <p:sldId id="352" r:id="rId6"/>
    <p:sldId id="390" r:id="rId7"/>
    <p:sldId id="372" r:id="rId8"/>
    <p:sldId id="330" r:id="rId9"/>
    <p:sldId id="329" r:id="rId10"/>
    <p:sldId id="303" r:id="rId11"/>
    <p:sldId id="258" r:id="rId12"/>
    <p:sldId id="259" r:id="rId13"/>
    <p:sldId id="268" r:id="rId14"/>
    <p:sldId id="267" r:id="rId15"/>
    <p:sldId id="395" r:id="rId16"/>
    <p:sldId id="396" r:id="rId17"/>
    <p:sldId id="260" r:id="rId18"/>
    <p:sldId id="265" r:id="rId19"/>
    <p:sldId id="262" r:id="rId20"/>
    <p:sldId id="263" r:id="rId21"/>
    <p:sldId id="266" r:id="rId22"/>
    <p:sldId id="391" r:id="rId23"/>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58C4F9-3CDD-4FBD-960D-99F509C34B3F}" v="47" dt="2024-10-01T15:07:25.16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343"/>
    <p:restoredTop sz="94607"/>
  </p:normalViewPr>
  <p:slideViewPr>
    <p:cSldViewPr snapToGrid="0">
      <p:cViewPr varScale="1">
        <p:scale>
          <a:sx n="67" d="100"/>
          <a:sy n="67" d="100"/>
        </p:scale>
        <p:origin x="66" y="120"/>
      </p:cViewPr>
      <p:guideLst>
        <p:guide orient="horz" pos="2160"/>
        <p:guide pos="3840"/>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970938" y="0"/>
            <a:ext cx="3037840" cy="464820"/>
          </a:xfrm>
          <a:prstGeom prst="rect">
            <a:avLst/>
          </a:prstGeom>
        </p:spPr>
        <p:txBody>
          <a:bodyPr vert="horz" lIns="91440" tIns="45720" rIns="91440" bIns="45720" rtlCol="0"/>
          <a:lstStyle>
            <a:lvl1pPr algn="r">
              <a:defRPr sz="1200"/>
            </a:lvl1pPr>
          </a:lstStyle>
          <a:p>
            <a:fld id="{DDC5B317-5492-4AF0-AE64-214B03BA99DA}" type="datetimeFigureOut">
              <a:rPr lang="en-GB" smtClean="0"/>
              <a:t>04/10/2024</a:t>
            </a:fld>
            <a:endParaRPr lang="en-GB"/>
          </a:p>
        </p:txBody>
      </p:sp>
      <p:sp>
        <p:nvSpPr>
          <p:cNvPr id="4" name="Footer Placeholder 3"/>
          <p:cNvSpPr>
            <a:spLocks noGrp="1"/>
          </p:cNvSpPr>
          <p:nvPr>
            <p:ph type="ftr" sz="quarter" idx="2"/>
          </p:nvPr>
        </p:nvSpPr>
        <p:spPr>
          <a:xfrm>
            <a:off x="0" y="8829967"/>
            <a:ext cx="3037840" cy="46482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1440" tIns="45720" rIns="91440" bIns="45720" rtlCol="0" anchor="b"/>
          <a:lstStyle>
            <a:lvl1pPr algn="r">
              <a:defRPr sz="1200"/>
            </a:lvl1pPr>
          </a:lstStyle>
          <a:p>
            <a:fld id="{28140329-B83A-42AB-9674-B65F772578F9}" type="slidenum">
              <a:rPr lang="en-GB" smtClean="0"/>
              <a:t>‹#›</a:t>
            </a:fld>
            <a:endParaRPr lang="en-GB"/>
          </a:p>
        </p:txBody>
      </p:sp>
    </p:spTree>
    <p:extLst>
      <p:ext uri="{BB962C8B-B14F-4D97-AF65-F5344CB8AC3E}">
        <p14:creationId xmlns:p14="http://schemas.microsoft.com/office/powerpoint/2010/main" val="2098318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970938" y="0"/>
            <a:ext cx="3037840" cy="464820"/>
          </a:xfrm>
          <a:prstGeom prst="rect">
            <a:avLst/>
          </a:prstGeom>
        </p:spPr>
        <p:txBody>
          <a:bodyPr vert="horz" lIns="91440" tIns="45720" rIns="91440" bIns="45720" rtlCol="0"/>
          <a:lstStyle>
            <a:lvl1pPr algn="r">
              <a:defRPr sz="1200"/>
            </a:lvl1pPr>
          </a:lstStyle>
          <a:p>
            <a:fld id="{D6C2CC33-F7AB-4D28-BE41-29E7034BAF54}" type="datetimeFigureOut">
              <a:rPr lang="en-GB" smtClean="0"/>
              <a:t>04/10/2024</a:t>
            </a:fld>
            <a:endParaRPr lang="en-GB"/>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01041" y="4415790"/>
            <a:ext cx="5608320" cy="41833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29967"/>
            <a:ext cx="3037840" cy="46482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1440" tIns="45720" rIns="91440" bIns="45720" rtlCol="0" anchor="b"/>
          <a:lstStyle>
            <a:lvl1pPr algn="r">
              <a:defRPr sz="1200"/>
            </a:lvl1pPr>
          </a:lstStyle>
          <a:p>
            <a:fld id="{457684B6-7812-43FD-9DD0-CF43DFACD8EC}" type="slidenum">
              <a:rPr lang="en-GB" smtClean="0"/>
              <a:t>‹#›</a:t>
            </a:fld>
            <a:endParaRPr lang="en-GB"/>
          </a:p>
        </p:txBody>
      </p:sp>
    </p:spTree>
    <p:extLst>
      <p:ext uri="{BB962C8B-B14F-4D97-AF65-F5344CB8AC3E}">
        <p14:creationId xmlns:p14="http://schemas.microsoft.com/office/powerpoint/2010/main" val="133230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57684B6-7812-43FD-9DD0-CF43DFACD8EC}" type="slidenum">
              <a:rPr lang="en-GB" smtClean="0"/>
              <a:t>1</a:t>
            </a:fld>
            <a:endParaRPr lang="en-GB"/>
          </a:p>
        </p:txBody>
      </p:sp>
    </p:spTree>
    <p:extLst>
      <p:ext uri="{BB962C8B-B14F-4D97-AF65-F5344CB8AC3E}">
        <p14:creationId xmlns:p14="http://schemas.microsoft.com/office/powerpoint/2010/main" val="32302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57684B6-7812-43FD-9DD0-CF43DFACD8EC}" type="slidenum">
              <a:rPr lang="en-GB" smtClean="0"/>
              <a:t>7</a:t>
            </a:fld>
            <a:endParaRPr lang="en-GB"/>
          </a:p>
        </p:txBody>
      </p:sp>
    </p:spTree>
    <p:extLst>
      <p:ext uri="{BB962C8B-B14F-4D97-AF65-F5344CB8AC3E}">
        <p14:creationId xmlns:p14="http://schemas.microsoft.com/office/powerpoint/2010/main" val="40720111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C3198BF-E992-4A8E-B503-E4B9173FD4C2}" type="slidenum">
              <a:rPr lang="en-GB" smtClean="0"/>
              <a:t>8</a:t>
            </a:fld>
            <a:endParaRPr lang="en-GB"/>
          </a:p>
        </p:txBody>
      </p:sp>
    </p:spTree>
    <p:extLst>
      <p:ext uri="{BB962C8B-B14F-4D97-AF65-F5344CB8AC3E}">
        <p14:creationId xmlns:p14="http://schemas.microsoft.com/office/powerpoint/2010/main" val="18696881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C3198BF-E992-4A8E-B503-E4B9173FD4C2}" type="slidenum">
              <a:rPr lang="en-GB" smtClean="0"/>
              <a:t>9</a:t>
            </a:fld>
            <a:endParaRPr lang="en-GB"/>
          </a:p>
        </p:txBody>
      </p:sp>
    </p:spTree>
    <p:extLst>
      <p:ext uri="{BB962C8B-B14F-4D97-AF65-F5344CB8AC3E}">
        <p14:creationId xmlns:p14="http://schemas.microsoft.com/office/powerpoint/2010/main" val="3162095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C3198BF-E992-4A8E-B503-E4B9173FD4C2}" type="slidenum">
              <a:rPr lang="en-GB" smtClean="0"/>
              <a:t>14</a:t>
            </a:fld>
            <a:endParaRPr lang="en-GB"/>
          </a:p>
        </p:txBody>
      </p:sp>
    </p:spTree>
    <p:extLst>
      <p:ext uri="{BB962C8B-B14F-4D97-AF65-F5344CB8AC3E}">
        <p14:creationId xmlns:p14="http://schemas.microsoft.com/office/powerpoint/2010/main" val="500978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C3198BF-E992-4A8E-B503-E4B9173FD4C2}" type="slidenum">
              <a:rPr lang="en-GB" smtClean="0"/>
              <a:t>15</a:t>
            </a:fld>
            <a:endParaRPr lang="en-GB"/>
          </a:p>
        </p:txBody>
      </p:sp>
    </p:spTree>
    <p:extLst>
      <p:ext uri="{BB962C8B-B14F-4D97-AF65-F5344CB8AC3E}">
        <p14:creationId xmlns:p14="http://schemas.microsoft.com/office/powerpoint/2010/main" val="41944600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C3198BF-E992-4A8E-B503-E4B9173FD4C2}" type="slidenum">
              <a:rPr lang="en-GB" smtClean="0"/>
              <a:t>16</a:t>
            </a:fld>
            <a:endParaRPr lang="en-GB"/>
          </a:p>
        </p:txBody>
      </p:sp>
    </p:spTree>
    <p:extLst>
      <p:ext uri="{BB962C8B-B14F-4D97-AF65-F5344CB8AC3E}">
        <p14:creationId xmlns:p14="http://schemas.microsoft.com/office/powerpoint/2010/main" val="34407456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C3198BF-E992-4A8E-B503-E4B9173FD4C2}" type="slidenum">
              <a:rPr lang="en-GB" smtClean="0"/>
              <a:t>17</a:t>
            </a:fld>
            <a:endParaRPr lang="en-GB"/>
          </a:p>
        </p:txBody>
      </p:sp>
    </p:spTree>
    <p:extLst>
      <p:ext uri="{BB962C8B-B14F-4D97-AF65-F5344CB8AC3E}">
        <p14:creationId xmlns:p14="http://schemas.microsoft.com/office/powerpoint/2010/main" val="32598881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C3198BF-E992-4A8E-B503-E4B9173FD4C2}" type="slidenum">
              <a:rPr lang="en-GB" smtClean="0"/>
              <a:t>18</a:t>
            </a:fld>
            <a:endParaRPr lang="en-GB"/>
          </a:p>
        </p:txBody>
      </p:sp>
    </p:spTree>
    <p:extLst>
      <p:ext uri="{BB962C8B-B14F-4D97-AF65-F5344CB8AC3E}">
        <p14:creationId xmlns:p14="http://schemas.microsoft.com/office/powerpoint/2010/main" val="5139522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C3198BF-E992-4A8E-B503-E4B9173FD4C2}" type="slidenum">
              <a:rPr lang="en-GB" smtClean="0"/>
              <a:t>19</a:t>
            </a:fld>
            <a:endParaRPr lang="en-GB"/>
          </a:p>
        </p:txBody>
      </p:sp>
    </p:spTree>
    <p:extLst>
      <p:ext uri="{BB962C8B-B14F-4D97-AF65-F5344CB8AC3E}">
        <p14:creationId xmlns:p14="http://schemas.microsoft.com/office/powerpoint/2010/main" val="31412511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A7DA9C75-40E2-49B2-9599-31BABED21230}" type="datetimeFigureOut">
              <a:rPr lang="en-GB" smtClean="0"/>
              <a:pPr>
                <a:defRPr/>
              </a:pPr>
              <a:t>04/10/2024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0DDC5DF7-CCB5-425A-9B7A-59DFECBB6D06}" type="slidenum">
              <a:rPr lang="en-GB" smtClean="0"/>
              <a:pPr>
                <a:defRPr/>
              </a:pPr>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010610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F45D09EE-2B65-40C2-94EB-FAEA7D4B512A}" type="datetimeFigureOut">
              <a:rPr lang="en-GB" smtClean="0"/>
              <a:pPr>
                <a:defRPr/>
              </a:pPr>
              <a:t>04/10/2024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204B37F8-1296-4DD7-AFD7-6EA6AD43779A}" type="slidenum">
              <a:rPr lang="en-GB" smtClean="0"/>
              <a:pPr>
                <a:defRPr/>
              </a:pPr>
              <a:t>‹#›</a:t>
            </a:fld>
            <a:endParaRPr lang="en-GB"/>
          </a:p>
        </p:txBody>
      </p:sp>
    </p:spTree>
    <p:extLst>
      <p:ext uri="{BB962C8B-B14F-4D97-AF65-F5344CB8AC3E}">
        <p14:creationId xmlns:p14="http://schemas.microsoft.com/office/powerpoint/2010/main" val="509035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A7279947-5FEE-4872-95B5-42FD38220A17}" type="datetimeFigureOut">
              <a:rPr lang="en-GB" smtClean="0"/>
              <a:pPr>
                <a:defRPr/>
              </a:pPr>
              <a:t>04/10/2024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4FA25E20-F5BD-4936-99C9-D7F984987472}" type="slidenum">
              <a:rPr lang="en-GB" smtClean="0"/>
              <a:pPr>
                <a:defRPr/>
              </a:pPr>
              <a:t>‹#›</a:t>
            </a:fld>
            <a:endParaRPr lang="en-GB"/>
          </a:p>
        </p:txBody>
      </p:sp>
    </p:spTree>
    <p:extLst>
      <p:ext uri="{BB962C8B-B14F-4D97-AF65-F5344CB8AC3E}">
        <p14:creationId xmlns:p14="http://schemas.microsoft.com/office/powerpoint/2010/main" val="41946890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B91DB9CF-AF38-430A-88D2-175031F218B3}" type="datetimeFigureOut">
              <a:rPr lang="en-GB" smtClean="0"/>
              <a:pPr>
                <a:defRPr/>
              </a:pPr>
              <a:t>04/10/2024</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D6426932-01C3-4076-826B-7095F312A847}" type="slidenum">
              <a:rPr lang="en-GB" smtClean="0"/>
              <a:pPr>
                <a:defRPr/>
              </a:pPr>
              <a:t>‹#›</a:t>
            </a:fld>
            <a:endParaRPr lang="en-GB"/>
          </a:p>
        </p:txBody>
      </p:sp>
    </p:spTree>
    <p:extLst>
      <p:ext uri="{BB962C8B-B14F-4D97-AF65-F5344CB8AC3E}">
        <p14:creationId xmlns:p14="http://schemas.microsoft.com/office/powerpoint/2010/main" val="37210301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1F5850E0-E451-421F-911C-7946E2194D3F}" type="datetimeFigureOut">
              <a:rPr lang="en-GB" smtClean="0"/>
              <a:pPr>
                <a:defRPr/>
              </a:pPr>
              <a:t>04/10/2024</a:t>
            </a:fld>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6B70A449-4C75-4A02-ACE0-7C6E009C465E}" type="slidenum">
              <a:rPr lang="en-GB" smtClean="0"/>
              <a:pPr>
                <a:defRPr/>
              </a:pPr>
              <a:t>‹#›</a:t>
            </a:fld>
            <a:endParaRPr lang="en-GB"/>
          </a:p>
        </p:txBody>
      </p:sp>
    </p:spTree>
    <p:extLst>
      <p:ext uri="{BB962C8B-B14F-4D97-AF65-F5344CB8AC3E}">
        <p14:creationId xmlns:p14="http://schemas.microsoft.com/office/powerpoint/2010/main" val="1862241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E00BBCD9-3C4A-48B6-AD1D-905534A1798D}" type="datetimeFigureOut">
              <a:rPr lang="en-GB" smtClean="0"/>
              <a:pPr>
                <a:defRPr/>
              </a:pPr>
              <a:t>04/10/2024</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58685EB9-927C-4243-A4B5-E26193716D02}" type="slidenum">
              <a:rPr lang="en-GB" smtClean="0"/>
              <a:pPr>
                <a:defRPr/>
              </a:pPr>
              <a:t>‹#›</a:t>
            </a:fld>
            <a:endParaRPr lang="en-GB"/>
          </a:p>
        </p:txBody>
      </p:sp>
    </p:spTree>
    <p:extLst>
      <p:ext uri="{BB962C8B-B14F-4D97-AF65-F5344CB8AC3E}">
        <p14:creationId xmlns:p14="http://schemas.microsoft.com/office/powerpoint/2010/main" val="373964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5842ADB7-0D76-44EF-8994-4D74493AA4C8}" type="datetimeFigureOut">
              <a:rPr lang="en-GB" smtClean="0"/>
              <a:pPr>
                <a:defRPr/>
              </a:pPr>
              <a:t>04/10/2024</a:t>
            </a:fld>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8F4C8CD6-887C-4315-8286-A4396FB1604B}" type="slidenum">
              <a:rPr lang="en-GB" smtClean="0"/>
              <a:pPr>
                <a:defRPr/>
              </a:pPr>
              <a:t>‹#›</a:t>
            </a:fld>
            <a:endParaRPr lang="en-GB"/>
          </a:p>
        </p:txBody>
      </p:sp>
    </p:spTree>
    <p:extLst>
      <p:ext uri="{BB962C8B-B14F-4D97-AF65-F5344CB8AC3E}">
        <p14:creationId xmlns:p14="http://schemas.microsoft.com/office/powerpoint/2010/main" val="29782832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29016BEC-49F3-4DEB-ADBB-34ED1596DA23}" type="datetimeFigureOut">
              <a:rPr lang="en-GB" smtClean="0"/>
              <a:pPr>
                <a:defRPr/>
              </a:pPr>
              <a:t>04/10/2024</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F646C604-C4E5-4EF7-B756-6DB53E5622C7}" type="slidenum">
              <a:rPr lang="en-GB" smtClean="0"/>
              <a:pPr>
                <a:defRPr/>
              </a:pPr>
              <a:t>‹#›</a:t>
            </a:fld>
            <a:endParaRPr lang="en-GB"/>
          </a:p>
        </p:txBody>
      </p:sp>
    </p:spTree>
    <p:extLst>
      <p:ext uri="{BB962C8B-B14F-4D97-AF65-F5344CB8AC3E}">
        <p14:creationId xmlns:p14="http://schemas.microsoft.com/office/powerpoint/2010/main" val="36557253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B91DB9CF-AF38-430A-88D2-175031F218B3}" type="datetimeFigureOut">
              <a:rPr lang="en-GB" smtClean="0"/>
              <a:pPr>
                <a:defRPr/>
              </a:pPr>
              <a:t>04/10/2024</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D6426932-01C3-4076-826B-7095F312A847}" type="slidenum">
              <a:rPr lang="en-GB" smtClean="0"/>
              <a:pPr>
                <a:defRPr/>
              </a:pPr>
              <a:t>‹#›</a:t>
            </a:fld>
            <a:endParaRPr lang="en-GB"/>
          </a:p>
        </p:txBody>
      </p:sp>
    </p:spTree>
    <p:extLst>
      <p:ext uri="{BB962C8B-B14F-4D97-AF65-F5344CB8AC3E}">
        <p14:creationId xmlns:p14="http://schemas.microsoft.com/office/powerpoint/2010/main" val="10741414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pPr>
              <a:defRPr/>
            </a:pPr>
            <a:fld id="{B91DB9CF-AF38-430A-88D2-175031F218B3}" type="datetimeFigureOut">
              <a:rPr lang="en-GB" smtClean="0"/>
              <a:pPr>
                <a:defRPr/>
              </a:pPr>
              <a:t>04/10/2024</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D6426932-01C3-4076-826B-7095F312A847}" type="slidenum">
              <a:rPr lang="en-GB" smtClean="0"/>
              <a:pPr>
                <a:defRPr/>
              </a:pPr>
              <a:t>‹#›</a:t>
            </a:fld>
            <a:endParaRPr lang="en-GB"/>
          </a:p>
        </p:txBody>
      </p:sp>
    </p:spTree>
    <p:extLst>
      <p:ext uri="{BB962C8B-B14F-4D97-AF65-F5344CB8AC3E}">
        <p14:creationId xmlns:p14="http://schemas.microsoft.com/office/powerpoint/2010/main" val="3376899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B91DB9CF-AF38-430A-88D2-175031F218B3}" type="datetimeFigureOut">
              <a:rPr lang="en-GB" smtClean="0"/>
              <a:pPr>
                <a:defRPr/>
              </a:pPr>
              <a:t>04/10/2024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D6426932-01C3-4076-826B-7095F312A847}" type="slidenum">
              <a:rPr lang="en-GB" smtClean="0"/>
              <a:pPr>
                <a:defRPr/>
              </a:pPr>
              <a:t>‹#›</a:t>
            </a:fld>
            <a:endParaRPr lang="en-GB"/>
          </a:p>
        </p:txBody>
      </p:sp>
    </p:spTree>
    <p:extLst>
      <p:ext uri="{BB962C8B-B14F-4D97-AF65-F5344CB8AC3E}">
        <p14:creationId xmlns:p14="http://schemas.microsoft.com/office/powerpoint/2010/main" val="42908008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B91DB9CF-AF38-430A-88D2-175031F218B3}" type="datetimeFigureOut">
              <a:rPr lang="en-GB" smtClean="0"/>
              <a:pPr>
                <a:defRPr/>
              </a:pPr>
              <a:t>04/10/2024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D6426932-01C3-4076-826B-7095F312A847}" type="slidenum">
              <a:rPr lang="en-GB" smtClean="0"/>
              <a:pPr>
                <a:defRPr/>
              </a:pPr>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3898969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B91DB9CF-AF38-430A-88D2-175031F218B3}" type="datetimeFigureOut">
              <a:rPr lang="en-GB" smtClean="0"/>
              <a:pPr>
                <a:defRPr/>
              </a:pPr>
              <a:t>04/10/2024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D6426932-01C3-4076-826B-7095F312A847}" type="slidenum">
              <a:rPr lang="en-GB" smtClean="0"/>
              <a:pPr>
                <a:defRPr/>
              </a:pPr>
              <a:t>‹#›</a:t>
            </a:fld>
            <a:endParaRPr lang="en-GB"/>
          </a:p>
        </p:txBody>
      </p:sp>
    </p:spTree>
    <p:extLst>
      <p:ext uri="{BB962C8B-B14F-4D97-AF65-F5344CB8AC3E}">
        <p14:creationId xmlns:p14="http://schemas.microsoft.com/office/powerpoint/2010/main" val="26258788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B91DB9CF-AF38-430A-88D2-175031F218B3}" type="datetimeFigureOut">
              <a:rPr lang="en-GB" smtClean="0"/>
              <a:pPr>
                <a:defRPr/>
              </a:pPr>
              <a:t>04/10/2024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D6426932-01C3-4076-826B-7095F312A847}" type="slidenum">
              <a:rPr lang="en-GB" smtClean="0"/>
              <a:pPr>
                <a:defRPr/>
              </a:pPr>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8254586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B91DB9CF-AF38-430A-88D2-175031F218B3}" type="datetimeFigureOut">
              <a:rPr lang="en-GB" smtClean="0"/>
              <a:pPr>
                <a:defRPr/>
              </a:pPr>
              <a:t>04/10/2024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D6426932-01C3-4076-826B-7095F312A847}" type="slidenum">
              <a:rPr lang="en-GB" smtClean="0"/>
              <a:pPr>
                <a:defRPr/>
              </a:pPr>
              <a:t>‹#›</a:t>
            </a:fld>
            <a:endParaRPr lang="en-GB"/>
          </a:p>
        </p:txBody>
      </p:sp>
    </p:spTree>
    <p:extLst>
      <p:ext uri="{BB962C8B-B14F-4D97-AF65-F5344CB8AC3E}">
        <p14:creationId xmlns:p14="http://schemas.microsoft.com/office/powerpoint/2010/main" val="26245754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3EE967CB-0B13-4358-9FB2-F8F4DC420FB7}" type="datetimeFigureOut">
              <a:rPr lang="en-GB" smtClean="0"/>
              <a:pPr>
                <a:defRPr/>
              </a:pPr>
              <a:t>04/10/2024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7986DB30-A729-4275-BE8E-1F542243C957}" type="slidenum">
              <a:rPr lang="en-GB" smtClean="0"/>
              <a:pPr>
                <a:defRPr/>
              </a:pPr>
              <a:t>‹#›</a:t>
            </a:fld>
            <a:endParaRPr lang="en-GB"/>
          </a:p>
        </p:txBody>
      </p:sp>
    </p:spTree>
    <p:extLst>
      <p:ext uri="{BB962C8B-B14F-4D97-AF65-F5344CB8AC3E}">
        <p14:creationId xmlns:p14="http://schemas.microsoft.com/office/powerpoint/2010/main" val="33475612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3D27D8FD-CDB0-4F6C-85C4-5E2F1DAEA3CD}" type="datetimeFigureOut">
              <a:rPr lang="en-GB" smtClean="0"/>
              <a:pPr>
                <a:defRPr/>
              </a:pPr>
              <a:t>04/10/2024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6376FBD4-EB12-41A3-9C9A-F226283DC009}" type="slidenum">
              <a:rPr lang="en-GB" smtClean="0"/>
              <a:pPr>
                <a:defRPr/>
              </a:pPr>
              <a:t>‹#›</a:t>
            </a:fld>
            <a:endParaRPr lang="en-GB"/>
          </a:p>
        </p:txBody>
      </p:sp>
    </p:spTree>
    <p:extLst>
      <p:ext uri="{BB962C8B-B14F-4D97-AF65-F5344CB8AC3E}">
        <p14:creationId xmlns:p14="http://schemas.microsoft.com/office/powerpoint/2010/main" val="1800269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a:defRPr/>
            </a:pPr>
            <a:fld id="{B91DB9CF-AF38-430A-88D2-175031F218B3}" type="datetimeFigureOut">
              <a:rPr lang="en-GB" smtClean="0"/>
              <a:pPr>
                <a:defRPr/>
              </a:pPr>
              <a:t>04/10/2024</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a:defRPr/>
            </a:pPr>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pPr>
              <a:defRPr/>
            </a:pPr>
            <a:fld id="{D6426932-01C3-4076-826B-7095F312A847}" type="slidenum">
              <a:rPr lang="en-GB" smtClean="0"/>
              <a:pPr>
                <a:defRPr/>
              </a:pPr>
              <a:t>‹#›</a:t>
            </a:fld>
            <a:endParaRPr lang="en-GB"/>
          </a:p>
        </p:txBody>
      </p:sp>
    </p:spTree>
    <p:extLst>
      <p:ext uri="{BB962C8B-B14F-4D97-AF65-F5344CB8AC3E}">
        <p14:creationId xmlns:p14="http://schemas.microsoft.com/office/powerpoint/2010/main" val="358985078"/>
      </p:ext>
    </p:extLst>
  </p:cSld>
  <p:clrMap bg1="dk1" tx1="lt1" bg2="dk2" tx2="lt2" accent1="accent1" accent2="accent2" accent3="accent3" accent4="accent4" accent5="accent5" accent6="accent6" hlink="hlink" folHlink="folHlink"/>
  <p:sldLayoutIdLst>
    <p:sldLayoutId id="2147483894" r:id="rId1"/>
    <p:sldLayoutId id="2147483895" r:id="rId2"/>
    <p:sldLayoutId id="2147483896" r:id="rId3"/>
    <p:sldLayoutId id="2147483897" r:id="rId4"/>
    <p:sldLayoutId id="2147483898" r:id="rId5"/>
    <p:sldLayoutId id="2147483899" r:id="rId6"/>
    <p:sldLayoutId id="2147483900" r:id="rId7"/>
    <p:sldLayoutId id="2147483901" r:id="rId8"/>
    <p:sldLayoutId id="2147483902" r:id="rId9"/>
    <p:sldLayoutId id="2147483903" r:id="rId10"/>
    <p:sldLayoutId id="2147483904" r:id="rId11"/>
    <p:sldLayoutId id="2147483905" r:id="rId12"/>
    <p:sldLayoutId id="2147483906" r:id="rId13"/>
    <p:sldLayoutId id="2147483907" r:id="rId14"/>
    <p:sldLayoutId id="2147483908" r:id="rId15"/>
    <p:sldLayoutId id="2147483909" r:id="rId16"/>
    <p:sldLayoutId id="2147483910"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senecalearning.com/en-GB/" TargetMode="External"/><Relationship Id="rId2" Type="http://schemas.openxmlformats.org/officeDocument/2006/relationships/hyperlink" Target="https://www.bbc.co.uk/bitesize/secondary" TargetMode="Externa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png"/><Relationship Id="rId3" Type="http://schemas.openxmlformats.org/officeDocument/2006/relationships/hyperlink" Target="https://www.skillsbuilder.org/universal-framework" TargetMode="External"/><Relationship Id="rId7" Type="http://schemas.openxmlformats.org/officeDocument/2006/relationships/image" Target="../media/image4.svg"/><Relationship Id="rId12"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png"/><Relationship Id="rId11" Type="http://schemas.openxmlformats.org/officeDocument/2006/relationships/image" Target="../media/image8.png"/><Relationship Id="rId5" Type="http://schemas.microsoft.com/office/2007/relationships/hdphoto" Target="../media/hdphoto1.wdp"/><Relationship Id="rId10" Type="http://schemas.openxmlformats.org/officeDocument/2006/relationships/image" Target="../media/image7.png"/><Relationship Id="rId4" Type="http://schemas.openxmlformats.org/officeDocument/2006/relationships/image" Target="../media/image1.png"/><Relationship Id="rId9" Type="http://schemas.openxmlformats.org/officeDocument/2006/relationships/image" Target="../media/image6.png"/><Relationship Id="rId14" Type="http://schemas.openxmlformats.org/officeDocument/2006/relationships/image" Target="../media/image11.png"/></Relationships>
</file>

<file path=ppt/slides/_rels/slide9.xml.rels><?xml version="1.0" encoding="UTF-8" standalone="yes"?>
<Relationships xmlns="http://schemas.openxmlformats.org/package/2006/relationships"><Relationship Id="rId8" Type="http://schemas.openxmlformats.org/officeDocument/2006/relationships/hyperlink" Target="https://www.southstaffs.ac.uk/our-colleges/cannock-college/" TargetMode="External"/><Relationship Id="rId13" Type="http://schemas.openxmlformats.org/officeDocument/2006/relationships/hyperlink" Target="https://www.southstaffs.ac.uk/our-colleges/tamworth-college/" TargetMode="External"/><Relationship Id="rId3" Type="http://schemas.openxmlformats.org/officeDocument/2006/relationships/image" Target="../media/image1.png"/><Relationship Id="rId7" Type="http://schemas.openxmlformats.org/officeDocument/2006/relationships/hyperlink" Target="https://novatraining.co.uk/" TargetMode="External"/><Relationship Id="rId12" Type="http://schemas.openxmlformats.org/officeDocument/2006/relationships/hyperlink" Target="https://www.walsallcollege.ac.uk/"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www.wvtc.org.uk/" TargetMode="External"/><Relationship Id="rId11" Type="http://schemas.openxmlformats.org/officeDocument/2006/relationships/hyperlink" Target="https://www.southstaffs.ac.uk/our-colleges/lichfield-college/" TargetMode="External"/><Relationship Id="rId5" Type="http://schemas.openxmlformats.org/officeDocument/2006/relationships/hyperlink" Target="https://www.staffordshireconnects.info/kb5/staffordshire/directory/adult.page?adultchannel=7" TargetMode="External"/><Relationship Id="rId15" Type="http://schemas.openxmlformats.org/officeDocument/2006/relationships/hyperlink" Target="https://www.hvh.staffs.sch.uk/sixth-form" TargetMode="External"/><Relationship Id="rId10" Type="http://schemas.openxmlformats.org/officeDocument/2006/relationships/hyperlink" Target="https://nscg.ac.uk/stafford-campus" TargetMode="External"/><Relationship Id="rId4" Type="http://schemas.microsoft.com/office/2007/relationships/hdphoto" Target="../media/hdphoto1.wdp"/><Relationship Id="rId9" Type="http://schemas.openxmlformats.org/officeDocument/2006/relationships/hyperlink" Target="https://www.southstaffs.ac.uk/our-colleges/rodbaston-college/" TargetMode="External"/><Relationship Id="rId14" Type="http://schemas.openxmlformats.org/officeDocument/2006/relationships/hyperlink" Target="https://natspec.org.uk/colleges/search/" TargetMode="Externa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png"/><Relationship Id="rId7" Type="http://schemas.openxmlformats.org/officeDocument/2006/relationships/image" Target="../media/image18.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microsoft.com/office/2007/relationships/hdphoto" Target="../media/hdphoto1.wdp"/><Relationship Id="rId9" Type="http://schemas.openxmlformats.org/officeDocument/2006/relationships/image" Target="../media/image20.jpe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3" Type="http://schemas.openxmlformats.org/officeDocument/2006/relationships/hyperlink" Target="mailto:e.perry@hvh.staffs.sch.uk" TargetMode="External"/><Relationship Id="rId7" Type="http://schemas.microsoft.com/office/2007/relationships/hdphoto" Target="../media/hdphoto1.wdp"/><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hyperlink" Target="mailto:a.dale@hvh.staffs.sch.uk" TargetMode="External"/><Relationship Id="rId4" Type="http://schemas.openxmlformats.org/officeDocument/2006/relationships/hyperlink" Target="mailto:c.wall@hvh.staffs.sch.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85133" y="2165013"/>
            <a:ext cx="7421733" cy="3546764"/>
          </a:xfrm>
        </p:spPr>
        <p:txBody>
          <a:bodyPr>
            <a:noAutofit/>
          </a:bodyPr>
          <a:lstStyle/>
          <a:p>
            <a:pPr algn="ctr"/>
            <a:r>
              <a:rPr lang="en-GB" sz="3600" b="1" cap="none" dirty="0">
                <a:latin typeface="Comic Sans MS" panose="030F0702030302020204" pitchFamily="66" charset="0"/>
              </a:rPr>
              <a:t>Welcome to Hednesford Valley High School </a:t>
            </a:r>
            <a:br>
              <a:rPr lang="en-GB" sz="3600" b="1" cap="none" dirty="0">
                <a:latin typeface="Comic Sans MS" panose="030F0702030302020204" pitchFamily="66" charset="0"/>
              </a:rPr>
            </a:br>
            <a:r>
              <a:rPr lang="en-GB" sz="3600" b="1" cap="none" dirty="0">
                <a:latin typeface="Comic Sans MS" panose="030F0702030302020204" pitchFamily="66" charset="0"/>
              </a:rPr>
              <a:t>Transition Presentation for Year 11</a:t>
            </a:r>
            <a:br>
              <a:rPr lang="en-GB" sz="3600" b="1" cap="none" dirty="0">
                <a:latin typeface="Comic Sans MS" panose="030F0702030302020204" pitchFamily="66" charset="0"/>
              </a:rPr>
            </a:br>
            <a:br>
              <a:rPr lang="en-GB" sz="3600" b="1" cap="none" dirty="0">
                <a:latin typeface="Comic Sans MS" panose="030F0702030302020204" pitchFamily="66" charset="0"/>
              </a:rPr>
            </a:br>
            <a:r>
              <a:rPr lang="en-GB" sz="3600" b="1" cap="none" dirty="0">
                <a:solidFill>
                  <a:srgbClr val="FFC000"/>
                </a:solidFill>
                <a:latin typeface="Comic Sans MS" panose="030F0702030302020204" pitchFamily="66" charset="0"/>
              </a:rPr>
              <a:t>What Now?  Where Next?</a:t>
            </a:r>
            <a:br>
              <a:rPr lang="en-GB" sz="6600" b="1" cap="none" dirty="0">
                <a:solidFill>
                  <a:srgbClr val="FFC000"/>
                </a:solidFill>
                <a:latin typeface="Comic Sans MS" panose="030F0702030302020204" pitchFamily="66" charset="0"/>
              </a:rPr>
            </a:br>
            <a:endParaRPr lang="en-GB" sz="6000" b="1" cap="none" dirty="0">
              <a:solidFill>
                <a:srgbClr val="FFC000"/>
              </a:solidFill>
              <a:latin typeface="Comic Sans MS" panose="030F0702030302020204" pitchFamily="66" charset="0"/>
            </a:endParaRPr>
          </a:p>
        </p:txBody>
      </p:sp>
      <p:sp>
        <p:nvSpPr>
          <p:cNvPr id="3" name="Subtitle 2"/>
          <p:cNvSpPr>
            <a:spLocks noGrp="1"/>
          </p:cNvSpPr>
          <p:nvPr>
            <p:ph type="subTitle" idx="1"/>
          </p:nvPr>
        </p:nvSpPr>
        <p:spPr>
          <a:xfrm>
            <a:off x="1524000" y="5030925"/>
            <a:ext cx="9144000" cy="1752600"/>
          </a:xfrm>
        </p:spPr>
        <p:txBody>
          <a:bodyPr/>
          <a:lstStyle/>
          <a:p>
            <a:pPr algn="ctr"/>
            <a:endParaRPr lang="en-GB" dirty="0">
              <a:solidFill>
                <a:schemeClr val="tx1"/>
              </a:solidFill>
              <a:latin typeface="Comic Sans MS" panose="030F0702030302020204" pitchFamily="66" charset="0"/>
            </a:endParaRPr>
          </a:p>
          <a:p>
            <a:pPr algn="ctr"/>
            <a:r>
              <a:rPr lang="en-GB" dirty="0">
                <a:solidFill>
                  <a:schemeClr val="tx1"/>
                </a:solidFill>
                <a:latin typeface="Comic Sans MS" panose="030F0702030302020204" pitchFamily="66" charset="0"/>
              </a:rPr>
              <a:t>Thursday 3</a:t>
            </a:r>
            <a:r>
              <a:rPr lang="en-GB" baseline="30000" dirty="0">
                <a:solidFill>
                  <a:schemeClr val="tx1"/>
                </a:solidFill>
                <a:latin typeface="Comic Sans MS" panose="030F0702030302020204" pitchFamily="66" charset="0"/>
              </a:rPr>
              <a:t>rd</a:t>
            </a:r>
            <a:r>
              <a:rPr lang="en-GB" dirty="0">
                <a:solidFill>
                  <a:schemeClr val="tx1"/>
                </a:solidFill>
                <a:latin typeface="Comic Sans MS" panose="030F0702030302020204" pitchFamily="66" charset="0"/>
              </a:rPr>
              <a:t> October 2024</a:t>
            </a:r>
          </a:p>
        </p:txBody>
      </p:sp>
      <p:sp>
        <p:nvSpPr>
          <p:cNvPr id="4" name="Rectangle 3">
            <a:extLst>
              <a:ext uri="{FF2B5EF4-FFF2-40B4-BE49-F238E27FC236}">
                <a16:creationId xmlns:a16="http://schemas.microsoft.com/office/drawing/2014/main" id="{C22DA3E3-C1E9-47B5-90E1-1EC702289001}"/>
              </a:ext>
            </a:extLst>
          </p:cNvPr>
          <p:cNvSpPr/>
          <p:nvPr/>
        </p:nvSpPr>
        <p:spPr>
          <a:xfrm>
            <a:off x="5974813" y="3244334"/>
            <a:ext cx="306494" cy="369332"/>
          </a:xfrm>
          <a:prstGeom prst="rect">
            <a:avLst/>
          </a:prstGeom>
        </p:spPr>
        <p:txBody>
          <a:bodyPr wrap="none">
            <a:spAutoFit/>
          </a:bodyPr>
          <a:lstStyle/>
          <a:p>
            <a:r>
              <a:rPr lang="en-GB">
                <a:solidFill>
                  <a:srgbClr val="000000"/>
                </a:solidFill>
                <a:latin typeface="Times New Roman" panose="02020603050405020304" pitchFamily="18" charset="0"/>
              </a:rPr>
              <a:t> </a:t>
            </a:r>
            <a:r>
              <a:rPr lang="en-GB"/>
              <a:t> </a:t>
            </a:r>
          </a:p>
        </p:txBody>
      </p:sp>
      <p:pic>
        <p:nvPicPr>
          <p:cNvPr id="5" name="Picture 4" descr="A blue shield with yellow letters and a blue ribbon&#10;&#10;Description automatically generated">
            <a:extLst>
              <a:ext uri="{FF2B5EF4-FFF2-40B4-BE49-F238E27FC236}">
                <a16:creationId xmlns:a16="http://schemas.microsoft.com/office/drawing/2014/main" id="{6B03195F-83EE-206A-C648-1891026E6D63}"/>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261" b="95471" l="3367" r="96633">
                        <a14:foregroundMark x1="21168" y1="12500" x2="24916" y2="12500"/>
                        <a14:foregroundMark x1="15993" y1="12500" x2="17691" y2="12500"/>
                        <a14:foregroundMark x1="24916" y1="12500" x2="50000" y2="3442"/>
                        <a14:foregroundMark x1="50505" y1="3442" x2="54063" y2="4738"/>
                        <a14:foregroundMark x1="61111" y1="9239" x2="79461" y2="12681"/>
                        <a14:foregroundMark x1="79461" y1="12681" x2="82660" y2="12500"/>
                        <a14:foregroundMark x1="82943" y1="27656" x2="82963" y2="28674"/>
                        <a14:foregroundMark x1="82891" y1="25005" x2="82923" y2="26641"/>
                        <a14:foregroundMark x1="82660" y1="13043" x2="82885" y2="24660"/>
                        <a14:foregroundMark x1="80814" y1="48324" x2="80640" y2="50181"/>
                        <a14:foregroundMark x1="82394" y1="31444" x2="81850" y2="37255"/>
                        <a14:foregroundMark x1="82456" y1="48525" x2="82155" y2="54348"/>
                        <a14:foregroundMark x1="82155" y1="50906" x2="82323" y2="58514"/>
                        <a14:foregroundMark x1="81987" y1="58514" x2="77441" y2="65036"/>
                        <a14:foregroundMark x1="77609" y1="64312" x2="74074" y2="67391"/>
                        <a14:foregroundMark x1="76936" y1="67210" x2="82828" y2="66667"/>
                        <a14:foregroundMark x1="83333" y1="66667" x2="93266" y2="65217"/>
                        <a14:foregroundMark x1="93266" y1="65217" x2="94444" y2="65399"/>
                        <a14:foregroundMark x1="81481" y1="65761" x2="88384" y2="65761"/>
                        <a14:foregroundMark x1="78788" y1="69022" x2="84343" y2="69203"/>
                        <a14:foregroundMark x1="93603" y1="64674" x2="96801" y2="64312"/>
                        <a14:foregroundMark x1="93434" y1="66304" x2="83502" y2="72283"/>
                        <a14:foregroundMark x1="91414" y1="67754" x2="84512" y2="72826"/>
                        <a14:foregroundMark x1="84848" y1="73551" x2="95623" y2="80435"/>
                        <a14:foregroundMark x1="83643" y1="81995" x2="82997" y2="82065"/>
                        <a14:foregroundMark x1="93098" y1="80978" x2="83893" y2="81969"/>
                        <a14:foregroundMark x1="83502" y1="79348" x2="84343" y2="84783"/>
                        <a14:foregroundMark x1="54656" y1="88386" x2="47643" y2="89312"/>
                        <a14:foregroundMark x1="80583" y1="84964" x2="77666" y2="85349"/>
                        <a14:foregroundMark x1="83333" y1="84601" x2="80583" y2="84964"/>
                        <a14:foregroundMark x1="47643" y1="89312" x2="42424" y2="86413"/>
                        <a14:foregroundMark x1="44613" y1="86232" x2="53872" y2="86957"/>
                        <a14:foregroundMark x1="53872" y1="86957" x2="58464" y2="86569"/>
                        <a14:foregroundMark x1="55051" y1="88768" x2="49832" y2="96014"/>
                        <a14:foregroundMark x1="41919" y1="88225" x2="36869" y2="83877"/>
                        <a14:foregroundMark x1="43939" y1="70109" x2="43939" y2="70109"/>
                        <a14:foregroundMark x1="43939" y1="71014" x2="55387" y2="71920"/>
                        <a14:foregroundMark x1="47306" y1="70471" x2="54714" y2="68116"/>
                        <a14:foregroundMark x1="21549" y1="68659" x2="29461" y2="67029"/>
                        <a14:foregroundMark x1="8111" y1="66201" x2="5556" y2="66123"/>
                        <a14:foregroundMark x1="23401" y1="66667" x2="16261" y2="66449"/>
                        <a14:foregroundMark x1="5556" y1="66123" x2="5051" y2="65761"/>
                        <a14:foregroundMark x1="9119" y1="66091" x2="18182" y2="67572"/>
                        <a14:foregroundMark x1="4882" y1="65399" x2="8373" y2="65969"/>
                        <a14:foregroundMark x1="4714" y1="64855" x2="8077" y2="65469"/>
                        <a14:foregroundMark x1="16327" y1="66341" x2="17003" y2="66304"/>
                        <a14:foregroundMark x1="16644" y1="65819" x2="18182" y2="66123"/>
                        <a14:foregroundMark x1="4545" y1="65217" x2="3367" y2="64855"/>
                        <a14:foregroundMark x1="5724" y1="65942" x2="15993" y2="73007"/>
                        <a14:foregroundMark x1="9933" y1="69203" x2="14478" y2="72826"/>
                        <a14:foregroundMark x1="15488" y1="73370" x2="14310" y2="75181"/>
                        <a14:foregroundMark x1="14310" y1="74638" x2="7239" y2="79348"/>
                        <a14:foregroundMark x1="7912" y1="78623" x2="5387" y2="80072"/>
                        <a14:foregroundMark x1="4882" y1="80254" x2="4882" y2="80254"/>
                        <a14:foregroundMark x1="4714" y1="79891" x2="3367" y2="80435"/>
                        <a14:foregroundMark x1="5051" y1="80254" x2="17677" y2="82609"/>
                        <a14:foregroundMark x1="7071" y1="81159" x2="17340" y2="81703"/>
                        <a14:foregroundMark x1="15657" y1="82246" x2="16330" y2="84783"/>
                        <a14:foregroundMark x1="16498" y1="84783" x2="38215" y2="84058"/>
                        <a14:foregroundMark x1="22054" y1="85145" x2="36195" y2="85870"/>
                        <a14:foregroundMark x1="47980" y1="86232" x2="59776" y2="85804"/>
                        <a14:foregroundMark x1="42929" y1="89130" x2="50000" y2="94384"/>
                        <a14:foregroundMark x1="50000" y1="94384" x2="50168" y2="94746"/>
                        <a14:foregroundMark x1="15320" y1="14674" x2="15320" y2="14674"/>
                        <a14:foregroundMark x1="15941" y1="18407" x2="16162" y2="27899"/>
                        <a14:foregroundMark x1="15825" y1="13406" x2="15870" y2="15321"/>
                        <a14:foregroundMark x1="15825" y1="23551" x2="15680" y2="45560"/>
                        <a14:foregroundMark x1="15836" y1="51369" x2="17172" y2="58333"/>
                        <a14:foregroundMark x1="17172" y1="58333" x2="18013" y2="59420"/>
                        <a14:foregroundMark x1="15488" y1="52717" x2="15320" y2="59601"/>
                        <a14:foregroundMark x1="17845" y1="12319" x2="21549" y2="13043"/>
                        <a14:foregroundMark x1="53704" y1="4529" x2="61785" y2="9239"/>
                        <a14:foregroundMark x1="61785" y1="9239" x2="62121" y2="9239"/>
                        <a14:foregroundMark x1="82960" y1="27701" x2="83091" y2="28665"/>
                        <a14:foregroundMark x1="82555" y1="24734" x2="82786" y2="26431"/>
                        <a14:foregroundMark x1="82492" y1="24275" x2="82500" y2="24332"/>
                        <a14:foregroundMark x1="82323" y1="35688" x2="82492" y2="48913"/>
                        <a14:foregroundMark x1="59933" y1="86413" x2="64815" y2="86051"/>
                        <a14:foregroundMark x1="63805" y1="86051" x2="76936" y2="84964"/>
                        <a14:foregroundMark x1="10101" y1="66486" x2="19529" y2="66848"/>
                        <a14:foregroundMark x1="10606" y1="65580" x2="17172" y2="66667"/>
                        <a14:foregroundMark x1="15993" y1="51449" x2="15320" y2="43841"/>
                        <a14:backgroundMark x1="14646" y1="15399" x2="14815" y2="18478"/>
                        <a14:backgroundMark x1="14310" y1="45652" x2="14646" y2="51449"/>
                        <a14:backgroundMark x1="9259" y1="64312" x2="11360" y2="64406"/>
                        <a14:backgroundMark x1="7744" y1="63768" x2="7071" y2="63768"/>
                        <a14:backgroundMark x1="58586" y1="87862" x2="59124" y2="87841"/>
                        <a14:backgroundMark x1="57576" y1="87862" x2="59091" y2="88225"/>
                        <a14:backgroundMark x1="57576" y1="87862" x2="57407" y2="89855"/>
                        <a14:backgroundMark x1="75961" y1="86692" x2="76768" y2="86775"/>
                        <a14:backgroundMark x1="84848" y1="86051" x2="84680" y2="85688"/>
                        <a14:backgroundMark x1="84512" y1="85326" x2="84512" y2="84058"/>
                        <a14:backgroundMark x1="84175" y1="84964" x2="84175" y2="84964"/>
                        <a14:backgroundMark x1="83333" y1="31703" x2="83217" y2="30453"/>
                        <a14:backgroundMark x1="83670" y1="30797" x2="83670" y2="30382"/>
                        <a14:backgroundMark x1="83838" y1="31341" x2="83668" y2="30382"/>
                        <a14:backgroundMark x1="61546" y1="5708" x2="64141" y2="5978"/>
                        <a14:backgroundMark x1="54223" y1="3929" x2="53535" y2="3623"/>
                        <a14:backgroundMark x1="83670" y1="28623" x2="83838" y2="31341"/>
                        <a14:backgroundMark x1="83838" y1="29167" x2="83670" y2="28080"/>
                        <a14:backgroundMark x1="84175" y1="27899" x2="83502" y2="27355"/>
                        <a14:backgroundMark x1="84343" y1="30072" x2="83165" y2="28261"/>
                        <a14:backgroundMark x1="83838" y1="28804" x2="83333" y2="28080"/>
                      </a14:backgroundRemoval>
                    </a14:imgEffect>
                  </a14:imgLayer>
                </a14:imgProps>
              </a:ext>
            </a:extLst>
          </a:blip>
          <a:stretch>
            <a:fillRect/>
          </a:stretch>
        </p:blipFill>
        <p:spPr>
          <a:xfrm>
            <a:off x="188897" y="162962"/>
            <a:ext cx="1598958" cy="1485900"/>
          </a:xfrm>
          <a:prstGeom prst="rect">
            <a:avLst/>
          </a:prstGeom>
        </p:spPr>
      </p:pic>
    </p:spTree>
    <p:extLst>
      <p:ext uri="{BB962C8B-B14F-4D97-AF65-F5344CB8AC3E}">
        <p14:creationId xmlns:p14="http://schemas.microsoft.com/office/powerpoint/2010/main" val="14374776"/>
      </p:ext>
    </p:extLst>
  </p:cSld>
  <p:clrMapOvr>
    <a:masterClrMapping/>
  </p:clrMapOvr>
  <mc:AlternateContent xmlns:mc="http://schemas.openxmlformats.org/markup-compatibility/2006">
    <mc:Choice xmlns:p14="http://schemas.microsoft.com/office/powerpoint/2010/main" Requires="p14">
      <p:transition spd="slow" p14:dur="2000" advTm="15496"/>
    </mc:Choice>
    <mc:Fallback>
      <p:transition spd="slow" advTm="1549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C0B390-8853-4A43-8A48-2927F3E6CD1D}"/>
              </a:ext>
            </a:extLst>
          </p:cNvPr>
          <p:cNvSpPr>
            <a:spLocks noGrp="1"/>
          </p:cNvSpPr>
          <p:nvPr>
            <p:ph idx="1"/>
          </p:nvPr>
        </p:nvSpPr>
        <p:spPr>
          <a:xfrm>
            <a:off x="1828799" y="925150"/>
            <a:ext cx="8534400" cy="3615267"/>
          </a:xfrm>
        </p:spPr>
        <p:txBody>
          <a:bodyPr>
            <a:normAutofit/>
          </a:bodyPr>
          <a:lstStyle/>
          <a:p>
            <a:pPr marL="0" indent="0" algn="ctr">
              <a:buNone/>
            </a:pPr>
            <a:r>
              <a:rPr lang="en-GB" sz="3600" dirty="0">
                <a:solidFill>
                  <a:schemeClr val="tx1"/>
                </a:solidFill>
                <a:latin typeface="Comic Sans MS" panose="030F0702030302020204" pitchFamily="66" charset="0"/>
              </a:rPr>
              <a:t>“If you know you are on the right track, if you have this inner knowledge, then nobody can turn you off... no matter what they say.” – Barbara McClintock</a:t>
            </a:r>
          </a:p>
        </p:txBody>
      </p:sp>
      <p:pic>
        <p:nvPicPr>
          <p:cNvPr id="5" name="Picture 4" descr="A blue shield with yellow letters and a blue ribbon&#10;&#10;Description automatically generated">
            <a:extLst>
              <a:ext uri="{FF2B5EF4-FFF2-40B4-BE49-F238E27FC236}">
                <a16:creationId xmlns:a16="http://schemas.microsoft.com/office/drawing/2014/main" id="{0079C9D7-3290-59B4-8376-E3A47AE021AE}"/>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3261" b="95471" l="3367" r="96633">
                        <a14:foregroundMark x1="21168" y1="12500" x2="24916" y2="12500"/>
                        <a14:foregroundMark x1="15993" y1="12500" x2="17691" y2="12500"/>
                        <a14:foregroundMark x1="24916" y1="12500" x2="50000" y2="3442"/>
                        <a14:foregroundMark x1="50505" y1="3442" x2="54063" y2="4738"/>
                        <a14:foregroundMark x1="61111" y1="9239" x2="79461" y2="12681"/>
                        <a14:foregroundMark x1="79461" y1="12681" x2="82660" y2="12500"/>
                        <a14:foregroundMark x1="82943" y1="27656" x2="82963" y2="28674"/>
                        <a14:foregroundMark x1="82891" y1="25005" x2="82923" y2="26641"/>
                        <a14:foregroundMark x1="82660" y1="13043" x2="82885" y2="24660"/>
                        <a14:foregroundMark x1="80814" y1="48324" x2="80640" y2="50181"/>
                        <a14:foregroundMark x1="82394" y1="31444" x2="81850" y2="37255"/>
                        <a14:foregroundMark x1="82456" y1="48525" x2="82155" y2="54348"/>
                        <a14:foregroundMark x1="82155" y1="50906" x2="82323" y2="58514"/>
                        <a14:foregroundMark x1="81987" y1="58514" x2="77441" y2="65036"/>
                        <a14:foregroundMark x1="77609" y1="64312" x2="74074" y2="67391"/>
                        <a14:foregroundMark x1="76936" y1="67210" x2="82828" y2="66667"/>
                        <a14:foregroundMark x1="83333" y1="66667" x2="93266" y2="65217"/>
                        <a14:foregroundMark x1="93266" y1="65217" x2="94444" y2="65399"/>
                        <a14:foregroundMark x1="81481" y1="65761" x2="88384" y2="65761"/>
                        <a14:foregroundMark x1="78788" y1="69022" x2="84343" y2="69203"/>
                        <a14:foregroundMark x1="93603" y1="64674" x2="96801" y2="64312"/>
                        <a14:foregroundMark x1="93434" y1="66304" x2="83502" y2="72283"/>
                        <a14:foregroundMark x1="91414" y1="67754" x2="84512" y2="72826"/>
                        <a14:foregroundMark x1="84848" y1="73551" x2="95623" y2="80435"/>
                        <a14:foregroundMark x1="83643" y1="81995" x2="82997" y2="82065"/>
                        <a14:foregroundMark x1="93098" y1="80978" x2="83893" y2="81969"/>
                        <a14:foregroundMark x1="83502" y1="79348" x2="84343" y2="84783"/>
                        <a14:foregroundMark x1="54656" y1="88386" x2="47643" y2="89312"/>
                        <a14:foregroundMark x1="80583" y1="84964" x2="77666" y2="85349"/>
                        <a14:foregroundMark x1="83333" y1="84601" x2="80583" y2="84964"/>
                        <a14:foregroundMark x1="47643" y1="89312" x2="42424" y2="86413"/>
                        <a14:foregroundMark x1="44613" y1="86232" x2="53872" y2="86957"/>
                        <a14:foregroundMark x1="53872" y1="86957" x2="58464" y2="86569"/>
                        <a14:foregroundMark x1="55051" y1="88768" x2="49832" y2="96014"/>
                        <a14:foregroundMark x1="41919" y1="88225" x2="36869" y2="83877"/>
                        <a14:foregroundMark x1="43939" y1="70109" x2="43939" y2="70109"/>
                        <a14:foregroundMark x1="43939" y1="71014" x2="55387" y2="71920"/>
                        <a14:foregroundMark x1="47306" y1="70471" x2="54714" y2="68116"/>
                        <a14:foregroundMark x1="21549" y1="68659" x2="29461" y2="67029"/>
                        <a14:foregroundMark x1="8111" y1="66201" x2="5556" y2="66123"/>
                        <a14:foregroundMark x1="23401" y1="66667" x2="16261" y2="66449"/>
                        <a14:foregroundMark x1="5556" y1="66123" x2="5051" y2="65761"/>
                        <a14:foregroundMark x1="9119" y1="66091" x2="18182" y2="67572"/>
                        <a14:foregroundMark x1="4882" y1="65399" x2="8373" y2="65969"/>
                        <a14:foregroundMark x1="4714" y1="64855" x2="8077" y2="65469"/>
                        <a14:foregroundMark x1="16327" y1="66341" x2="17003" y2="66304"/>
                        <a14:foregroundMark x1="16644" y1="65819" x2="18182" y2="66123"/>
                        <a14:foregroundMark x1="4545" y1="65217" x2="3367" y2="64855"/>
                        <a14:foregroundMark x1="5724" y1="65942" x2="15993" y2="73007"/>
                        <a14:foregroundMark x1="9933" y1="69203" x2="14478" y2="72826"/>
                        <a14:foregroundMark x1="15488" y1="73370" x2="14310" y2="75181"/>
                        <a14:foregroundMark x1="14310" y1="74638" x2="7239" y2="79348"/>
                        <a14:foregroundMark x1="7912" y1="78623" x2="5387" y2="80072"/>
                        <a14:foregroundMark x1="4882" y1="80254" x2="4882" y2="80254"/>
                        <a14:foregroundMark x1="4714" y1="79891" x2="3367" y2="80435"/>
                        <a14:foregroundMark x1="5051" y1="80254" x2="17677" y2="82609"/>
                        <a14:foregroundMark x1="7071" y1="81159" x2="17340" y2="81703"/>
                        <a14:foregroundMark x1="15657" y1="82246" x2="16330" y2="84783"/>
                        <a14:foregroundMark x1="16498" y1="84783" x2="38215" y2="84058"/>
                        <a14:foregroundMark x1="22054" y1="85145" x2="36195" y2="85870"/>
                        <a14:foregroundMark x1="47980" y1="86232" x2="59776" y2="85804"/>
                        <a14:foregroundMark x1="42929" y1="89130" x2="50000" y2="94384"/>
                        <a14:foregroundMark x1="50000" y1="94384" x2="50168" y2="94746"/>
                        <a14:foregroundMark x1="15320" y1="14674" x2="15320" y2="14674"/>
                        <a14:foregroundMark x1="15941" y1="18407" x2="16162" y2="27899"/>
                        <a14:foregroundMark x1="15825" y1="13406" x2="15870" y2="15321"/>
                        <a14:foregroundMark x1="15825" y1="23551" x2="15680" y2="45560"/>
                        <a14:foregroundMark x1="15836" y1="51369" x2="17172" y2="58333"/>
                        <a14:foregroundMark x1="17172" y1="58333" x2="18013" y2="59420"/>
                        <a14:foregroundMark x1="15488" y1="52717" x2="15320" y2="59601"/>
                        <a14:foregroundMark x1="17845" y1="12319" x2="21549" y2="13043"/>
                        <a14:foregroundMark x1="53704" y1="4529" x2="61785" y2="9239"/>
                        <a14:foregroundMark x1="61785" y1="9239" x2="62121" y2="9239"/>
                        <a14:foregroundMark x1="82960" y1="27701" x2="83091" y2="28665"/>
                        <a14:foregroundMark x1="82555" y1="24734" x2="82786" y2="26431"/>
                        <a14:foregroundMark x1="82492" y1="24275" x2="82500" y2="24332"/>
                        <a14:foregroundMark x1="82323" y1="35688" x2="82492" y2="48913"/>
                        <a14:foregroundMark x1="59933" y1="86413" x2="64815" y2="86051"/>
                        <a14:foregroundMark x1="63805" y1="86051" x2="76936" y2="84964"/>
                        <a14:foregroundMark x1="10101" y1="66486" x2="19529" y2="66848"/>
                        <a14:foregroundMark x1="10606" y1="65580" x2="17172" y2="66667"/>
                        <a14:foregroundMark x1="15993" y1="51449" x2="15320" y2="43841"/>
                        <a14:backgroundMark x1="14646" y1="15399" x2="14815" y2="18478"/>
                        <a14:backgroundMark x1="14310" y1="45652" x2="14646" y2="51449"/>
                        <a14:backgroundMark x1="9259" y1="64312" x2="11360" y2="64406"/>
                        <a14:backgroundMark x1="7744" y1="63768" x2="7071" y2="63768"/>
                        <a14:backgroundMark x1="58586" y1="87862" x2="59124" y2="87841"/>
                        <a14:backgroundMark x1="57576" y1="87862" x2="59091" y2="88225"/>
                        <a14:backgroundMark x1="57576" y1="87862" x2="57407" y2="89855"/>
                        <a14:backgroundMark x1="75961" y1="86692" x2="76768" y2="86775"/>
                        <a14:backgroundMark x1="84848" y1="86051" x2="84680" y2="85688"/>
                        <a14:backgroundMark x1="84512" y1="85326" x2="84512" y2="84058"/>
                        <a14:backgroundMark x1="84175" y1="84964" x2="84175" y2="84964"/>
                        <a14:backgroundMark x1="83333" y1="31703" x2="83217" y2="30453"/>
                        <a14:backgroundMark x1="83670" y1="30797" x2="83670" y2="30382"/>
                        <a14:backgroundMark x1="83838" y1="31341" x2="83668" y2="30382"/>
                        <a14:backgroundMark x1="61546" y1="5708" x2="64141" y2="5978"/>
                        <a14:backgroundMark x1="54223" y1="3929" x2="53535" y2="3623"/>
                        <a14:backgroundMark x1="83670" y1="28623" x2="83838" y2="31341"/>
                        <a14:backgroundMark x1="83838" y1="29167" x2="83670" y2="28080"/>
                        <a14:backgroundMark x1="84175" y1="27899" x2="83502" y2="27355"/>
                        <a14:backgroundMark x1="84343" y1="30072" x2="83165" y2="28261"/>
                        <a14:backgroundMark x1="83838" y1="28804" x2="83333" y2="28080"/>
                      </a14:backgroundRemoval>
                    </a14:imgEffect>
                  </a14:imgLayer>
                </a14:imgProps>
              </a:ext>
            </a:extLst>
          </a:blip>
          <a:stretch>
            <a:fillRect/>
          </a:stretch>
        </p:blipFill>
        <p:spPr>
          <a:xfrm>
            <a:off x="188897" y="162962"/>
            <a:ext cx="1598958" cy="1485900"/>
          </a:xfrm>
          <a:prstGeom prst="rect">
            <a:avLst/>
          </a:prstGeom>
        </p:spPr>
      </p:pic>
      <p:pic>
        <p:nvPicPr>
          <p:cNvPr id="4" name="Picture 3" descr="A cartoon of a person in a kitchen&#10;&#10;Description automatically generated">
            <a:extLst>
              <a:ext uri="{FF2B5EF4-FFF2-40B4-BE49-F238E27FC236}">
                <a16:creationId xmlns:a16="http://schemas.microsoft.com/office/drawing/2014/main" id="{0C9F05E2-AE0B-7E29-31FA-7CB8314060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81714" y="4231639"/>
            <a:ext cx="4028571" cy="2142857"/>
          </a:xfrm>
          <a:prstGeom prst="rect">
            <a:avLst/>
          </a:prstGeom>
        </p:spPr>
      </p:pic>
    </p:spTree>
    <p:extLst>
      <p:ext uri="{BB962C8B-B14F-4D97-AF65-F5344CB8AC3E}">
        <p14:creationId xmlns:p14="http://schemas.microsoft.com/office/powerpoint/2010/main" val="4110048878"/>
      </p:ext>
    </p:extLst>
  </p:cSld>
  <p:clrMapOvr>
    <a:masterClrMapping/>
  </p:clrMapOvr>
  <mc:AlternateContent xmlns:mc="http://schemas.openxmlformats.org/markup-compatibility/2006">
    <mc:Choice xmlns:p14="http://schemas.microsoft.com/office/powerpoint/2010/main" Requires="p14">
      <p:transition spd="slow" p14:dur="2000" advClick="0" advTm="10990"/>
    </mc:Choice>
    <mc:Fallback>
      <p:transition spd="slow" advClick="0" advTm="1099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13410" y="162962"/>
            <a:ext cx="2604380" cy="1143000"/>
          </a:xfrm>
        </p:spPr>
        <p:txBody>
          <a:bodyPr>
            <a:normAutofit fontScale="90000"/>
          </a:bodyPr>
          <a:lstStyle/>
          <a:p>
            <a:r>
              <a:rPr lang="en-GB" b="1" dirty="0">
                <a:latin typeface="Comic Sans MS" panose="030F0702030302020204" pitchFamily="66" charset="0"/>
              </a:rPr>
              <a:t>KEY DATES</a:t>
            </a:r>
          </a:p>
        </p:txBody>
      </p:sp>
      <p:sp>
        <p:nvSpPr>
          <p:cNvPr id="3" name="Content Placeholder 2"/>
          <p:cNvSpPr>
            <a:spLocks noGrp="1"/>
          </p:cNvSpPr>
          <p:nvPr>
            <p:ph idx="1"/>
          </p:nvPr>
        </p:nvSpPr>
        <p:spPr>
          <a:xfrm>
            <a:off x="1524000" y="958789"/>
            <a:ext cx="9227976" cy="5588834"/>
          </a:xfrm>
        </p:spPr>
        <p:txBody>
          <a:bodyPr>
            <a:normAutofit/>
          </a:bodyPr>
          <a:lstStyle/>
          <a:p>
            <a:pPr algn="ctr"/>
            <a:r>
              <a:rPr lang="en-GB" b="1" dirty="0">
                <a:solidFill>
                  <a:schemeClr val="tx1"/>
                </a:solidFill>
                <a:latin typeface="Comic Sans MS" panose="030F0702030302020204" pitchFamily="66" charset="0"/>
              </a:rPr>
              <a:t>Autumn term:</a:t>
            </a:r>
          </a:p>
          <a:p>
            <a:pPr lvl="2" algn="ctr"/>
            <a:r>
              <a:rPr lang="en-GB" dirty="0">
                <a:solidFill>
                  <a:schemeClr val="tx1"/>
                </a:solidFill>
                <a:latin typeface="Comic Sans MS" panose="030F0702030302020204" pitchFamily="66" charset="0"/>
              </a:rPr>
              <a:t> </a:t>
            </a:r>
            <a:r>
              <a:rPr lang="en-GB" sz="2000" dirty="0">
                <a:solidFill>
                  <a:schemeClr val="tx1"/>
                </a:solidFill>
                <a:latin typeface="Comic Sans MS" panose="030F0702030302020204" pitchFamily="66" charset="0"/>
              </a:rPr>
              <a:t>EHCP’s / College Open Days (Dates in Pack)</a:t>
            </a:r>
          </a:p>
          <a:p>
            <a:pPr algn="ctr"/>
            <a:r>
              <a:rPr lang="en-GB" dirty="0">
                <a:solidFill>
                  <a:schemeClr val="tx1"/>
                </a:solidFill>
                <a:latin typeface="Comic Sans MS" panose="030F0702030302020204" pitchFamily="66" charset="0"/>
              </a:rPr>
              <a:t>6</a:t>
            </a:r>
            <a:r>
              <a:rPr lang="en-GB" baseline="30000" dirty="0">
                <a:solidFill>
                  <a:schemeClr val="tx1"/>
                </a:solidFill>
                <a:latin typeface="Comic Sans MS" panose="030F0702030302020204" pitchFamily="66" charset="0"/>
              </a:rPr>
              <a:t>th</a:t>
            </a:r>
            <a:r>
              <a:rPr lang="en-GB" dirty="0">
                <a:solidFill>
                  <a:schemeClr val="tx1"/>
                </a:solidFill>
                <a:latin typeface="Comic Sans MS" panose="030F0702030302020204" pitchFamily="66" charset="0"/>
              </a:rPr>
              <a:t> Form Application Deadline 9</a:t>
            </a:r>
            <a:r>
              <a:rPr lang="en-GB" baseline="30000" dirty="0">
                <a:solidFill>
                  <a:schemeClr val="tx1"/>
                </a:solidFill>
                <a:latin typeface="Comic Sans MS" panose="030F0702030302020204" pitchFamily="66" charset="0"/>
              </a:rPr>
              <a:t>th</a:t>
            </a:r>
            <a:r>
              <a:rPr lang="en-GB" dirty="0">
                <a:solidFill>
                  <a:schemeClr val="tx1"/>
                </a:solidFill>
                <a:latin typeface="Comic Sans MS" panose="030F0702030302020204" pitchFamily="66" charset="0"/>
              </a:rPr>
              <a:t> December 2024</a:t>
            </a:r>
          </a:p>
          <a:p>
            <a:pPr algn="ctr"/>
            <a:r>
              <a:rPr lang="en-GB" b="1" dirty="0">
                <a:solidFill>
                  <a:schemeClr val="tx1"/>
                </a:solidFill>
                <a:latin typeface="Comic Sans MS" panose="030F0702030302020204" pitchFamily="66" charset="0"/>
              </a:rPr>
              <a:t>Spring term:</a:t>
            </a:r>
          </a:p>
          <a:p>
            <a:pPr algn="ctr"/>
            <a:r>
              <a:rPr lang="en-GB" dirty="0">
                <a:solidFill>
                  <a:schemeClr val="tx1"/>
                </a:solidFill>
                <a:latin typeface="Comic Sans MS" panose="030F0702030302020204" pitchFamily="66" charset="0"/>
              </a:rPr>
              <a:t>6</a:t>
            </a:r>
            <a:r>
              <a:rPr lang="en-GB" baseline="30000" dirty="0">
                <a:solidFill>
                  <a:schemeClr val="tx1"/>
                </a:solidFill>
                <a:latin typeface="Comic Sans MS" panose="030F0702030302020204" pitchFamily="66" charset="0"/>
              </a:rPr>
              <a:t>th</a:t>
            </a:r>
            <a:r>
              <a:rPr lang="en-GB" dirty="0">
                <a:solidFill>
                  <a:schemeClr val="tx1"/>
                </a:solidFill>
                <a:latin typeface="Comic Sans MS" panose="030F0702030302020204" pitchFamily="66" charset="0"/>
              </a:rPr>
              <a:t> Form Interviews: Week beginning 13</a:t>
            </a:r>
            <a:r>
              <a:rPr lang="en-GB" baseline="30000" dirty="0">
                <a:solidFill>
                  <a:schemeClr val="tx1"/>
                </a:solidFill>
                <a:latin typeface="Comic Sans MS" panose="030F0702030302020204" pitchFamily="66" charset="0"/>
              </a:rPr>
              <a:t>th</a:t>
            </a:r>
            <a:r>
              <a:rPr lang="en-GB" dirty="0">
                <a:solidFill>
                  <a:schemeClr val="tx1"/>
                </a:solidFill>
                <a:latin typeface="Comic Sans MS" panose="030F0702030302020204" pitchFamily="66" charset="0"/>
              </a:rPr>
              <a:t> January 2025</a:t>
            </a:r>
          </a:p>
          <a:p>
            <a:pPr algn="ctr"/>
            <a:r>
              <a:rPr lang="en-GB" dirty="0">
                <a:solidFill>
                  <a:schemeClr val="tx1"/>
                </a:solidFill>
                <a:latin typeface="Comic Sans MS" panose="030F0702030302020204" pitchFamily="66" charset="0"/>
              </a:rPr>
              <a:t>Assessment Weeks: January 2025 (over 2 weeks)</a:t>
            </a:r>
            <a:endParaRPr lang="en-GB" dirty="0">
              <a:solidFill>
                <a:schemeClr val="tx1"/>
              </a:solidFill>
              <a:latin typeface="Comic Sans MS" panose="030F0702030302020204" pitchFamily="66" charset="0"/>
              <a:cs typeface="Calibri"/>
            </a:endParaRPr>
          </a:p>
          <a:p>
            <a:pPr algn="ctr"/>
            <a:r>
              <a:rPr lang="en-GB" dirty="0">
                <a:solidFill>
                  <a:schemeClr val="tx1"/>
                </a:solidFill>
                <a:latin typeface="Comic Sans MS" panose="030F0702030302020204" pitchFamily="66" charset="0"/>
              </a:rPr>
              <a:t>Coursework will be due in by the end of April </a:t>
            </a:r>
          </a:p>
          <a:p>
            <a:pPr algn="ctr"/>
            <a:r>
              <a:rPr lang="en-GB" b="1" dirty="0">
                <a:solidFill>
                  <a:schemeClr val="tx1"/>
                </a:solidFill>
                <a:latin typeface="Comic Sans MS" panose="030F0702030302020204" pitchFamily="66" charset="0"/>
              </a:rPr>
              <a:t>Summer term:</a:t>
            </a:r>
          </a:p>
          <a:p>
            <a:pPr algn="ctr"/>
            <a:r>
              <a:rPr lang="en-GB" dirty="0">
                <a:solidFill>
                  <a:schemeClr val="tx1"/>
                </a:solidFill>
                <a:latin typeface="Comic Sans MS" panose="030F0702030302020204" pitchFamily="66" charset="0"/>
              </a:rPr>
              <a:t>Exams May &amp; June 2025</a:t>
            </a:r>
          </a:p>
          <a:p>
            <a:pPr algn="ctr"/>
            <a:r>
              <a:rPr lang="en-GB" dirty="0">
                <a:solidFill>
                  <a:schemeClr val="tx1"/>
                </a:solidFill>
                <a:latin typeface="Comic Sans MS" panose="030F0702030302020204" pitchFamily="66" charset="0"/>
              </a:rPr>
              <a:t>Leaver’s Party – Thursday 26</a:t>
            </a:r>
            <a:r>
              <a:rPr lang="en-GB" baseline="30000" dirty="0">
                <a:solidFill>
                  <a:schemeClr val="tx1"/>
                </a:solidFill>
                <a:latin typeface="Comic Sans MS" panose="030F0702030302020204" pitchFamily="66" charset="0"/>
              </a:rPr>
              <a:t>th</a:t>
            </a:r>
            <a:r>
              <a:rPr lang="en-GB" dirty="0">
                <a:solidFill>
                  <a:schemeClr val="tx1"/>
                </a:solidFill>
                <a:latin typeface="Comic Sans MS" panose="030F0702030302020204" pitchFamily="66" charset="0"/>
              </a:rPr>
              <a:t> June 2025</a:t>
            </a:r>
          </a:p>
          <a:p>
            <a:pPr algn="ctr"/>
            <a:r>
              <a:rPr lang="en-GB" dirty="0">
                <a:solidFill>
                  <a:schemeClr val="tx1"/>
                </a:solidFill>
                <a:latin typeface="Comic Sans MS" panose="030F0702030302020204" pitchFamily="66" charset="0"/>
              </a:rPr>
              <a:t>Friday 27</a:t>
            </a:r>
            <a:r>
              <a:rPr lang="en-GB" baseline="30000" dirty="0">
                <a:solidFill>
                  <a:schemeClr val="tx1"/>
                </a:solidFill>
                <a:latin typeface="Comic Sans MS" panose="030F0702030302020204" pitchFamily="66" charset="0"/>
              </a:rPr>
              <a:t>th</a:t>
            </a:r>
            <a:r>
              <a:rPr lang="en-GB" dirty="0">
                <a:solidFill>
                  <a:schemeClr val="tx1"/>
                </a:solidFill>
                <a:latin typeface="Comic Sans MS" panose="030F0702030302020204" pitchFamily="66" charset="0"/>
              </a:rPr>
              <a:t> June – Last Day for leavers</a:t>
            </a:r>
          </a:p>
          <a:p>
            <a:pPr algn="ctr"/>
            <a:r>
              <a:rPr lang="en-GB" dirty="0">
                <a:solidFill>
                  <a:schemeClr val="tx1"/>
                </a:solidFill>
                <a:latin typeface="Comic Sans MS" panose="030F0702030302020204" pitchFamily="66" charset="0"/>
              </a:rPr>
              <a:t>Transition to 6</a:t>
            </a:r>
            <a:r>
              <a:rPr lang="en-GB" baseline="30000" dirty="0">
                <a:solidFill>
                  <a:schemeClr val="tx1"/>
                </a:solidFill>
                <a:latin typeface="Comic Sans MS" panose="030F0702030302020204" pitchFamily="66" charset="0"/>
              </a:rPr>
              <a:t>th</a:t>
            </a:r>
            <a:r>
              <a:rPr lang="en-GB" dirty="0">
                <a:solidFill>
                  <a:schemeClr val="tx1"/>
                </a:solidFill>
                <a:latin typeface="Comic Sans MS" panose="030F0702030302020204" pitchFamily="66" charset="0"/>
              </a:rPr>
              <a:t> Form 30</a:t>
            </a:r>
            <a:r>
              <a:rPr lang="en-GB" baseline="30000" dirty="0">
                <a:solidFill>
                  <a:schemeClr val="tx1"/>
                </a:solidFill>
                <a:latin typeface="Comic Sans MS" panose="030F0702030302020204" pitchFamily="66" charset="0"/>
              </a:rPr>
              <a:t>th</a:t>
            </a:r>
            <a:r>
              <a:rPr lang="en-GB" dirty="0">
                <a:solidFill>
                  <a:schemeClr val="tx1"/>
                </a:solidFill>
                <a:latin typeface="Comic Sans MS" panose="030F0702030302020204" pitchFamily="66" charset="0"/>
              </a:rPr>
              <a:t> June 2025</a:t>
            </a:r>
          </a:p>
        </p:txBody>
      </p:sp>
      <p:pic>
        <p:nvPicPr>
          <p:cNvPr id="6" name="Picture 5" descr="A blue shield with yellow letters and a blue ribbon&#10;&#10;Description automatically generated">
            <a:extLst>
              <a:ext uri="{FF2B5EF4-FFF2-40B4-BE49-F238E27FC236}">
                <a16:creationId xmlns:a16="http://schemas.microsoft.com/office/drawing/2014/main" id="{5B14D17D-F26B-0413-7062-AAC1F8C1E6D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3261" b="95471" l="3367" r="96633">
                        <a14:foregroundMark x1="21168" y1="12500" x2="24916" y2="12500"/>
                        <a14:foregroundMark x1="15993" y1="12500" x2="17691" y2="12500"/>
                        <a14:foregroundMark x1="24916" y1="12500" x2="50000" y2="3442"/>
                        <a14:foregroundMark x1="50505" y1="3442" x2="54063" y2="4738"/>
                        <a14:foregroundMark x1="61111" y1="9239" x2="79461" y2="12681"/>
                        <a14:foregroundMark x1="79461" y1="12681" x2="82660" y2="12500"/>
                        <a14:foregroundMark x1="82943" y1="27656" x2="82963" y2="28674"/>
                        <a14:foregroundMark x1="82891" y1="25005" x2="82923" y2="26641"/>
                        <a14:foregroundMark x1="82660" y1="13043" x2="82885" y2="24660"/>
                        <a14:foregroundMark x1="80814" y1="48324" x2="80640" y2="50181"/>
                        <a14:foregroundMark x1="82394" y1="31444" x2="81850" y2="37255"/>
                        <a14:foregroundMark x1="82456" y1="48525" x2="82155" y2="54348"/>
                        <a14:foregroundMark x1="82155" y1="50906" x2="82323" y2="58514"/>
                        <a14:foregroundMark x1="81987" y1="58514" x2="77441" y2="65036"/>
                        <a14:foregroundMark x1="77609" y1="64312" x2="74074" y2="67391"/>
                        <a14:foregroundMark x1="76936" y1="67210" x2="82828" y2="66667"/>
                        <a14:foregroundMark x1="83333" y1="66667" x2="93266" y2="65217"/>
                        <a14:foregroundMark x1="93266" y1="65217" x2="94444" y2="65399"/>
                        <a14:foregroundMark x1="81481" y1="65761" x2="88384" y2="65761"/>
                        <a14:foregroundMark x1="78788" y1="69022" x2="84343" y2="69203"/>
                        <a14:foregroundMark x1="93603" y1="64674" x2="96801" y2="64312"/>
                        <a14:foregroundMark x1="93434" y1="66304" x2="83502" y2="72283"/>
                        <a14:foregroundMark x1="91414" y1="67754" x2="84512" y2="72826"/>
                        <a14:foregroundMark x1="84848" y1="73551" x2="95623" y2="80435"/>
                        <a14:foregroundMark x1="83643" y1="81995" x2="82997" y2="82065"/>
                        <a14:foregroundMark x1="93098" y1="80978" x2="83893" y2="81969"/>
                        <a14:foregroundMark x1="83502" y1="79348" x2="84343" y2="84783"/>
                        <a14:foregroundMark x1="54656" y1="88386" x2="47643" y2="89312"/>
                        <a14:foregroundMark x1="80583" y1="84964" x2="77666" y2="85349"/>
                        <a14:foregroundMark x1="83333" y1="84601" x2="80583" y2="84964"/>
                        <a14:foregroundMark x1="47643" y1="89312" x2="42424" y2="86413"/>
                        <a14:foregroundMark x1="44613" y1="86232" x2="53872" y2="86957"/>
                        <a14:foregroundMark x1="53872" y1="86957" x2="58464" y2="86569"/>
                        <a14:foregroundMark x1="55051" y1="88768" x2="49832" y2="96014"/>
                        <a14:foregroundMark x1="41919" y1="88225" x2="36869" y2="83877"/>
                        <a14:foregroundMark x1="43939" y1="70109" x2="43939" y2="70109"/>
                        <a14:foregroundMark x1="43939" y1="71014" x2="55387" y2="71920"/>
                        <a14:foregroundMark x1="47306" y1="70471" x2="54714" y2="68116"/>
                        <a14:foregroundMark x1="21549" y1="68659" x2="29461" y2="67029"/>
                        <a14:foregroundMark x1="8111" y1="66201" x2="5556" y2="66123"/>
                        <a14:foregroundMark x1="23401" y1="66667" x2="16261" y2="66449"/>
                        <a14:foregroundMark x1="5556" y1="66123" x2="5051" y2="65761"/>
                        <a14:foregroundMark x1="9119" y1="66091" x2="18182" y2="67572"/>
                        <a14:foregroundMark x1="4882" y1="65399" x2="8373" y2="65969"/>
                        <a14:foregroundMark x1="4714" y1="64855" x2="8077" y2="65469"/>
                        <a14:foregroundMark x1="16327" y1="66341" x2="17003" y2="66304"/>
                        <a14:foregroundMark x1="16644" y1="65819" x2="18182" y2="66123"/>
                        <a14:foregroundMark x1="4545" y1="65217" x2="3367" y2="64855"/>
                        <a14:foregroundMark x1="5724" y1="65942" x2="15993" y2="73007"/>
                        <a14:foregroundMark x1="9933" y1="69203" x2="14478" y2="72826"/>
                        <a14:foregroundMark x1="15488" y1="73370" x2="14310" y2="75181"/>
                        <a14:foregroundMark x1="14310" y1="74638" x2="7239" y2="79348"/>
                        <a14:foregroundMark x1="7912" y1="78623" x2="5387" y2="80072"/>
                        <a14:foregroundMark x1="4882" y1="80254" x2="4882" y2="80254"/>
                        <a14:foregroundMark x1="4714" y1="79891" x2="3367" y2="80435"/>
                        <a14:foregroundMark x1="5051" y1="80254" x2="17677" y2="82609"/>
                        <a14:foregroundMark x1="7071" y1="81159" x2="17340" y2="81703"/>
                        <a14:foregroundMark x1="15657" y1="82246" x2="16330" y2="84783"/>
                        <a14:foregroundMark x1="16498" y1="84783" x2="38215" y2="84058"/>
                        <a14:foregroundMark x1="22054" y1="85145" x2="36195" y2="85870"/>
                        <a14:foregroundMark x1="47980" y1="86232" x2="59776" y2="85804"/>
                        <a14:foregroundMark x1="42929" y1="89130" x2="50000" y2="94384"/>
                        <a14:foregroundMark x1="50000" y1="94384" x2="50168" y2="94746"/>
                        <a14:foregroundMark x1="15320" y1="14674" x2="15320" y2="14674"/>
                        <a14:foregroundMark x1="15941" y1="18407" x2="16162" y2="27899"/>
                        <a14:foregroundMark x1="15825" y1="13406" x2="15870" y2="15321"/>
                        <a14:foregroundMark x1="15825" y1="23551" x2="15680" y2="45560"/>
                        <a14:foregroundMark x1="15836" y1="51369" x2="17172" y2="58333"/>
                        <a14:foregroundMark x1="17172" y1="58333" x2="18013" y2="59420"/>
                        <a14:foregroundMark x1="15488" y1="52717" x2="15320" y2="59601"/>
                        <a14:foregroundMark x1="17845" y1="12319" x2="21549" y2="13043"/>
                        <a14:foregroundMark x1="53704" y1="4529" x2="61785" y2="9239"/>
                        <a14:foregroundMark x1="61785" y1="9239" x2="62121" y2="9239"/>
                        <a14:foregroundMark x1="82960" y1="27701" x2="83091" y2="28665"/>
                        <a14:foregroundMark x1="82555" y1="24734" x2="82786" y2="26431"/>
                        <a14:foregroundMark x1="82492" y1="24275" x2="82500" y2="24332"/>
                        <a14:foregroundMark x1="82323" y1="35688" x2="82492" y2="48913"/>
                        <a14:foregroundMark x1="59933" y1="86413" x2="64815" y2="86051"/>
                        <a14:foregroundMark x1="63805" y1="86051" x2="76936" y2="84964"/>
                        <a14:foregroundMark x1="10101" y1="66486" x2="19529" y2="66848"/>
                        <a14:foregroundMark x1="10606" y1="65580" x2="17172" y2="66667"/>
                        <a14:foregroundMark x1="15993" y1="51449" x2="15320" y2="43841"/>
                        <a14:backgroundMark x1="14646" y1="15399" x2="14815" y2="18478"/>
                        <a14:backgroundMark x1="14310" y1="45652" x2="14646" y2="51449"/>
                        <a14:backgroundMark x1="9259" y1="64312" x2="11360" y2="64406"/>
                        <a14:backgroundMark x1="7744" y1="63768" x2="7071" y2="63768"/>
                        <a14:backgroundMark x1="58586" y1="87862" x2="59124" y2="87841"/>
                        <a14:backgroundMark x1="57576" y1="87862" x2="59091" y2="88225"/>
                        <a14:backgroundMark x1="57576" y1="87862" x2="57407" y2="89855"/>
                        <a14:backgroundMark x1="75961" y1="86692" x2="76768" y2="86775"/>
                        <a14:backgroundMark x1="84848" y1="86051" x2="84680" y2="85688"/>
                        <a14:backgroundMark x1="84512" y1="85326" x2="84512" y2="84058"/>
                        <a14:backgroundMark x1="84175" y1="84964" x2="84175" y2="84964"/>
                        <a14:backgroundMark x1="83333" y1="31703" x2="83217" y2="30453"/>
                        <a14:backgroundMark x1="83670" y1="30797" x2="83670" y2="30382"/>
                        <a14:backgroundMark x1="83838" y1="31341" x2="83668" y2="30382"/>
                        <a14:backgroundMark x1="61546" y1="5708" x2="64141" y2="5978"/>
                        <a14:backgroundMark x1="54223" y1="3929" x2="53535" y2="3623"/>
                        <a14:backgroundMark x1="83670" y1="28623" x2="83838" y2="31341"/>
                        <a14:backgroundMark x1="83838" y1="29167" x2="83670" y2="28080"/>
                        <a14:backgroundMark x1="84175" y1="27899" x2="83502" y2="27355"/>
                        <a14:backgroundMark x1="84343" y1="30072" x2="83165" y2="28261"/>
                        <a14:backgroundMark x1="83838" y1="28804" x2="83333" y2="28080"/>
                      </a14:backgroundRemoval>
                    </a14:imgEffect>
                  </a14:imgLayer>
                </a14:imgProps>
              </a:ext>
            </a:extLst>
          </a:blip>
          <a:stretch>
            <a:fillRect/>
          </a:stretch>
        </p:blipFill>
        <p:spPr>
          <a:xfrm>
            <a:off x="188897" y="162962"/>
            <a:ext cx="1598958" cy="1485900"/>
          </a:xfrm>
          <a:prstGeom prst="rect">
            <a:avLst/>
          </a:prstGeom>
        </p:spPr>
      </p:pic>
    </p:spTree>
    <p:extLst>
      <p:ext uri="{BB962C8B-B14F-4D97-AF65-F5344CB8AC3E}">
        <p14:creationId xmlns:p14="http://schemas.microsoft.com/office/powerpoint/2010/main" val="744594738"/>
      </p:ext>
    </p:extLst>
  </p:cSld>
  <p:clrMapOvr>
    <a:masterClrMapping/>
  </p:clrMapOvr>
  <mc:AlternateContent xmlns:mc="http://schemas.openxmlformats.org/markup-compatibility/2006">
    <mc:Choice xmlns:p14="http://schemas.microsoft.com/office/powerpoint/2010/main" Requires="p14">
      <p:transition spd="slow" p14:dur="2000" advClick="0" advTm="70764"/>
    </mc:Choice>
    <mc:Fallback>
      <p:transition spd="slow" advClick="0" advTm="7076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5089" y="5198533"/>
            <a:ext cx="8534400" cy="1507067"/>
          </a:xfrm>
        </p:spPr>
        <p:txBody>
          <a:bodyPr/>
          <a:lstStyle/>
          <a:p>
            <a:r>
              <a:rPr lang="en-GB" b="1" dirty="0">
                <a:latin typeface="Comic Sans MS" panose="030F0702030302020204" pitchFamily="66" charset="0"/>
              </a:rPr>
              <a:t>Life Post Year 11 </a:t>
            </a:r>
          </a:p>
        </p:txBody>
      </p:sp>
      <p:sp>
        <p:nvSpPr>
          <p:cNvPr id="3" name="Content Placeholder 2"/>
          <p:cNvSpPr>
            <a:spLocks noGrp="1"/>
          </p:cNvSpPr>
          <p:nvPr>
            <p:ph idx="1"/>
          </p:nvPr>
        </p:nvSpPr>
        <p:spPr>
          <a:xfrm>
            <a:off x="1775520" y="1238446"/>
            <a:ext cx="8640960" cy="4525963"/>
          </a:xfrm>
        </p:spPr>
        <p:txBody>
          <a:bodyPr>
            <a:normAutofit/>
          </a:bodyPr>
          <a:lstStyle/>
          <a:p>
            <a:r>
              <a:rPr lang="en-GB" sz="3200" dirty="0">
                <a:solidFill>
                  <a:schemeClr val="tx1"/>
                </a:solidFill>
                <a:latin typeface="Comic Sans MS" panose="030F0702030302020204" pitchFamily="66" charset="0"/>
              </a:rPr>
              <a:t>Under government guidance, ‘Raising Participation Age’ (RPA), all young people up to the age of 18 must remain in some form of education or training.</a:t>
            </a:r>
          </a:p>
          <a:p>
            <a:r>
              <a:rPr lang="en-GB" sz="3200" dirty="0">
                <a:solidFill>
                  <a:schemeClr val="tx1"/>
                </a:solidFill>
                <a:latin typeface="Comic Sans MS" panose="030F0702030302020204" pitchFamily="66" charset="0"/>
              </a:rPr>
              <a:t>Under government legislation a young person </a:t>
            </a:r>
            <a:r>
              <a:rPr lang="en-GB" sz="3200" b="1" dirty="0">
                <a:solidFill>
                  <a:schemeClr val="tx1"/>
                </a:solidFill>
                <a:latin typeface="Comic Sans MS" panose="030F0702030302020204" pitchFamily="66" charset="0"/>
              </a:rPr>
              <a:t>must re-sit English or Maths GCSE</a:t>
            </a:r>
            <a:r>
              <a:rPr lang="en-GB" sz="3200" dirty="0">
                <a:solidFill>
                  <a:schemeClr val="tx1"/>
                </a:solidFill>
                <a:latin typeface="Comic Sans MS" panose="030F0702030302020204" pitchFamily="66" charset="0"/>
              </a:rPr>
              <a:t> if they do not achieve a Grade 4 or above.</a:t>
            </a:r>
          </a:p>
          <a:p>
            <a:endParaRPr lang="en-GB" dirty="0">
              <a:latin typeface="Comic Sans MS" panose="030F0702030302020204" pitchFamily="66" charset="0"/>
            </a:endParaRPr>
          </a:p>
        </p:txBody>
      </p:sp>
      <p:pic>
        <p:nvPicPr>
          <p:cNvPr id="6" name="Picture 5" descr="A blue shield with yellow letters and a blue ribbon&#10;&#10;Description automatically generated">
            <a:extLst>
              <a:ext uri="{FF2B5EF4-FFF2-40B4-BE49-F238E27FC236}">
                <a16:creationId xmlns:a16="http://schemas.microsoft.com/office/drawing/2014/main" id="{5F78DFFF-F547-9699-6D04-7D45BF32D557}"/>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3261" b="95471" l="3367" r="96633">
                        <a14:foregroundMark x1="21168" y1="12500" x2="24916" y2="12500"/>
                        <a14:foregroundMark x1="15993" y1="12500" x2="17691" y2="12500"/>
                        <a14:foregroundMark x1="24916" y1="12500" x2="50000" y2="3442"/>
                        <a14:foregroundMark x1="50505" y1="3442" x2="54063" y2="4738"/>
                        <a14:foregroundMark x1="61111" y1="9239" x2="79461" y2="12681"/>
                        <a14:foregroundMark x1="79461" y1="12681" x2="82660" y2="12500"/>
                        <a14:foregroundMark x1="82943" y1="27656" x2="82963" y2="28674"/>
                        <a14:foregroundMark x1="82891" y1="25005" x2="82923" y2="26641"/>
                        <a14:foregroundMark x1="82660" y1="13043" x2="82885" y2="24660"/>
                        <a14:foregroundMark x1="80814" y1="48324" x2="80640" y2="50181"/>
                        <a14:foregroundMark x1="82394" y1="31444" x2="81850" y2="37255"/>
                        <a14:foregroundMark x1="82456" y1="48525" x2="82155" y2="54348"/>
                        <a14:foregroundMark x1="82155" y1="50906" x2="82323" y2="58514"/>
                        <a14:foregroundMark x1="81987" y1="58514" x2="77441" y2="65036"/>
                        <a14:foregroundMark x1="77609" y1="64312" x2="74074" y2="67391"/>
                        <a14:foregroundMark x1="76936" y1="67210" x2="82828" y2="66667"/>
                        <a14:foregroundMark x1="83333" y1="66667" x2="93266" y2="65217"/>
                        <a14:foregroundMark x1="93266" y1="65217" x2="94444" y2="65399"/>
                        <a14:foregroundMark x1="81481" y1="65761" x2="88384" y2="65761"/>
                        <a14:foregroundMark x1="78788" y1="69022" x2="84343" y2="69203"/>
                        <a14:foregroundMark x1="93603" y1="64674" x2="96801" y2="64312"/>
                        <a14:foregroundMark x1="93434" y1="66304" x2="83502" y2="72283"/>
                        <a14:foregroundMark x1="91414" y1="67754" x2="84512" y2="72826"/>
                        <a14:foregroundMark x1="84848" y1="73551" x2="95623" y2="80435"/>
                        <a14:foregroundMark x1="83643" y1="81995" x2="82997" y2="82065"/>
                        <a14:foregroundMark x1="93098" y1="80978" x2="83893" y2="81969"/>
                        <a14:foregroundMark x1="83502" y1="79348" x2="84343" y2="84783"/>
                        <a14:foregroundMark x1="54656" y1="88386" x2="47643" y2="89312"/>
                        <a14:foregroundMark x1="80583" y1="84964" x2="77666" y2="85349"/>
                        <a14:foregroundMark x1="83333" y1="84601" x2="80583" y2="84964"/>
                        <a14:foregroundMark x1="47643" y1="89312" x2="42424" y2="86413"/>
                        <a14:foregroundMark x1="44613" y1="86232" x2="53872" y2="86957"/>
                        <a14:foregroundMark x1="53872" y1="86957" x2="58464" y2="86569"/>
                        <a14:foregroundMark x1="55051" y1="88768" x2="49832" y2="96014"/>
                        <a14:foregroundMark x1="41919" y1="88225" x2="36869" y2="83877"/>
                        <a14:foregroundMark x1="43939" y1="70109" x2="43939" y2="70109"/>
                        <a14:foregroundMark x1="43939" y1="71014" x2="55387" y2="71920"/>
                        <a14:foregroundMark x1="47306" y1="70471" x2="54714" y2="68116"/>
                        <a14:foregroundMark x1="21549" y1="68659" x2="29461" y2="67029"/>
                        <a14:foregroundMark x1="8111" y1="66201" x2="5556" y2="66123"/>
                        <a14:foregroundMark x1="23401" y1="66667" x2="16261" y2="66449"/>
                        <a14:foregroundMark x1="5556" y1="66123" x2="5051" y2="65761"/>
                        <a14:foregroundMark x1="9119" y1="66091" x2="18182" y2="67572"/>
                        <a14:foregroundMark x1="4882" y1="65399" x2="8373" y2="65969"/>
                        <a14:foregroundMark x1="4714" y1="64855" x2="8077" y2="65469"/>
                        <a14:foregroundMark x1="16327" y1="66341" x2="17003" y2="66304"/>
                        <a14:foregroundMark x1="16644" y1="65819" x2="18182" y2="66123"/>
                        <a14:foregroundMark x1="4545" y1="65217" x2="3367" y2="64855"/>
                        <a14:foregroundMark x1="5724" y1="65942" x2="15993" y2="73007"/>
                        <a14:foregroundMark x1="9933" y1="69203" x2="14478" y2="72826"/>
                        <a14:foregroundMark x1="15488" y1="73370" x2="14310" y2="75181"/>
                        <a14:foregroundMark x1="14310" y1="74638" x2="7239" y2="79348"/>
                        <a14:foregroundMark x1="7912" y1="78623" x2="5387" y2="80072"/>
                        <a14:foregroundMark x1="4882" y1="80254" x2="4882" y2="80254"/>
                        <a14:foregroundMark x1="4714" y1="79891" x2="3367" y2="80435"/>
                        <a14:foregroundMark x1="5051" y1="80254" x2="17677" y2="82609"/>
                        <a14:foregroundMark x1="7071" y1="81159" x2="17340" y2="81703"/>
                        <a14:foregroundMark x1="15657" y1="82246" x2="16330" y2="84783"/>
                        <a14:foregroundMark x1="16498" y1="84783" x2="38215" y2="84058"/>
                        <a14:foregroundMark x1="22054" y1="85145" x2="36195" y2="85870"/>
                        <a14:foregroundMark x1="47980" y1="86232" x2="59776" y2="85804"/>
                        <a14:foregroundMark x1="42929" y1="89130" x2="50000" y2="94384"/>
                        <a14:foregroundMark x1="50000" y1="94384" x2="50168" y2="94746"/>
                        <a14:foregroundMark x1="15320" y1="14674" x2="15320" y2="14674"/>
                        <a14:foregroundMark x1="15941" y1="18407" x2="16162" y2="27899"/>
                        <a14:foregroundMark x1="15825" y1="13406" x2="15870" y2="15321"/>
                        <a14:foregroundMark x1="15825" y1="23551" x2="15680" y2="45560"/>
                        <a14:foregroundMark x1="15836" y1="51369" x2="17172" y2="58333"/>
                        <a14:foregroundMark x1="17172" y1="58333" x2="18013" y2="59420"/>
                        <a14:foregroundMark x1="15488" y1="52717" x2="15320" y2="59601"/>
                        <a14:foregroundMark x1="17845" y1="12319" x2="21549" y2="13043"/>
                        <a14:foregroundMark x1="53704" y1="4529" x2="61785" y2="9239"/>
                        <a14:foregroundMark x1="61785" y1="9239" x2="62121" y2="9239"/>
                        <a14:foregroundMark x1="82960" y1="27701" x2="83091" y2="28665"/>
                        <a14:foregroundMark x1="82555" y1="24734" x2="82786" y2="26431"/>
                        <a14:foregroundMark x1="82492" y1="24275" x2="82500" y2="24332"/>
                        <a14:foregroundMark x1="82323" y1="35688" x2="82492" y2="48913"/>
                        <a14:foregroundMark x1="59933" y1="86413" x2="64815" y2="86051"/>
                        <a14:foregroundMark x1="63805" y1="86051" x2="76936" y2="84964"/>
                        <a14:foregroundMark x1="10101" y1="66486" x2="19529" y2="66848"/>
                        <a14:foregroundMark x1="10606" y1="65580" x2="17172" y2="66667"/>
                        <a14:foregroundMark x1="15993" y1="51449" x2="15320" y2="43841"/>
                        <a14:backgroundMark x1="14646" y1="15399" x2="14815" y2="18478"/>
                        <a14:backgroundMark x1="14310" y1="45652" x2="14646" y2="51449"/>
                        <a14:backgroundMark x1="9259" y1="64312" x2="11360" y2="64406"/>
                        <a14:backgroundMark x1="7744" y1="63768" x2="7071" y2="63768"/>
                        <a14:backgroundMark x1="58586" y1="87862" x2="59124" y2="87841"/>
                        <a14:backgroundMark x1="57576" y1="87862" x2="59091" y2="88225"/>
                        <a14:backgroundMark x1="57576" y1="87862" x2="57407" y2="89855"/>
                        <a14:backgroundMark x1="75961" y1="86692" x2="76768" y2="86775"/>
                        <a14:backgroundMark x1="84848" y1="86051" x2="84680" y2="85688"/>
                        <a14:backgroundMark x1="84512" y1="85326" x2="84512" y2="84058"/>
                        <a14:backgroundMark x1="84175" y1="84964" x2="84175" y2="84964"/>
                        <a14:backgroundMark x1="83333" y1="31703" x2="83217" y2="30453"/>
                        <a14:backgroundMark x1="83670" y1="30797" x2="83670" y2="30382"/>
                        <a14:backgroundMark x1="83838" y1="31341" x2="83668" y2="30382"/>
                        <a14:backgroundMark x1="61546" y1="5708" x2="64141" y2="5978"/>
                        <a14:backgroundMark x1="54223" y1="3929" x2="53535" y2="3623"/>
                        <a14:backgroundMark x1="83670" y1="28623" x2="83838" y2="31341"/>
                        <a14:backgroundMark x1="83838" y1="29167" x2="83670" y2="28080"/>
                        <a14:backgroundMark x1="84175" y1="27899" x2="83502" y2="27355"/>
                        <a14:backgroundMark x1="84343" y1="30072" x2="83165" y2="28261"/>
                        <a14:backgroundMark x1="83838" y1="28804" x2="83333" y2="28080"/>
                      </a14:backgroundRemoval>
                    </a14:imgEffect>
                  </a14:imgLayer>
                </a14:imgProps>
              </a:ext>
            </a:extLst>
          </a:blip>
          <a:stretch>
            <a:fillRect/>
          </a:stretch>
        </p:blipFill>
        <p:spPr>
          <a:xfrm>
            <a:off x="188897" y="162962"/>
            <a:ext cx="1598958" cy="1485900"/>
          </a:xfrm>
          <a:prstGeom prst="rect">
            <a:avLst/>
          </a:prstGeom>
        </p:spPr>
      </p:pic>
    </p:spTree>
    <p:extLst>
      <p:ext uri="{BB962C8B-B14F-4D97-AF65-F5344CB8AC3E}">
        <p14:creationId xmlns:p14="http://schemas.microsoft.com/office/powerpoint/2010/main" val="567982278"/>
      </p:ext>
    </p:extLst>
  </p:cSld>
  <p:clrMapOvr>
    <a:masterClrMapping/>
  </p:clrMapOvr>
  <mc:AlternateContent xmlns:mc="http://schemas.openxmlformats.org/markup-compatibility/2006">
    <mc:Choice xmlns:p14="http://schemas.microsoft.com/office/powerpoint/2010/main" Requires="p14">
      <p:transition spd="slow" p14:dur="2000" advClick="0" advTm="17740"/>
    </mc:Choice>
    <mc:Fallback>
      <p:transition spd="slow" advClick="0" advTm="1774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18630" y="446502"/>
            <a:ext cx="4659517" cy="857250"/>
          </a:xfrm>
        </p:spPr>
        <p:txBody>
          <a:bodyPr/>
          <a:lstStyle/>
          <a:p>
            <a:r>
              <a:rPr lang="en-GB" b="1" dirty="0">
                <a:latin typeface="Comic Sans MS" panose="030F0702030302020204" pitchFamily="66" charset="0"/>
              </a:rPr>
              <a:t>Reporting Home</a:t>
            </a:r>
          </a:p>
        </p:txBody>
      </p:sp>
      <p:sp>
        <p:nvSpPr>
          <p:cNvPr id="3" name="Content Placeholder 2">
            <a:extLst>
              <a:ext uri="{FF2B5EF4-FFF2-40B4-BE49-F238E27FC236}">
                <a16:creationId xmlns:a16="http://schemas.microsoft.com/office/drawing/2014/main" id="{DE694AFC-01A5-4017-9771-D0861311F1D3}"/>
              </a:ext>
            </a:extLst>
          </p:cNvPr>
          <p:cNvSpPr>
            <a:spLocks noGrp="1"/>
          </p:cNvSpPr>
          <p:nvPr>
            <p:ph idx="1"/>
          </p:nvPr>
        </p:nvSpPr>
        <p:spPr>
          <a:xfrm>
            <a:off x="1983070" y="1918466"/>
            <a:ext cx="8225859" cy="3021068"/>
          </a:xfrm>
        </p:spPr>
        <p:txBody>
          <a:bodyPr>
            <a:noAutofit/>
          </a:bodyPr>
          <a:lstStyle/>
          <a:p>
            <a:pPr algn="ctr"/>
            <a:r>
              <a:rPr lang="en-GB" sz="3200" dirty="0">
                <a:solidFill>
                  <a:schemeClr val="tx1"/>
                </a:solidFill>
                <a:latin typeface="Comic Sans MS" panose="030F0702030302020204" pitchFamily="66" charset="0"/>
              </a:rPr>
              <a:t>Your child will still receive an Annual report this year in the Summer Term</a:t>
            </a:r>
          </a:p>
          <a:p>
            <a:pPr algn="ctr"/>
            <a:r>
              <a:rPr lang="en-GB" sz="3200" dirty="0">
                <a:solidFill>
                  <a:schemeClr val="tx1"/>
                </a:solidFill>
                <a:latin typeface="Comic Sans MS" panose="030F0702030302020204" pitchFamily="66" charset="0"/>
              </a:rPr>
              <a:t>If you require predicted grades or references for College applications, your child can ask their subject teacher</a:t>
            </a:r>
          </a:p>
        </p:txBody>
      </p:sp>
      <p:pic>
        <p:nvPicPr>
          <p:cNvPr id="5" name="Picture 4" descr="A blue shield with yellow letters and a blue ribbon&#10;&#10;Description automatically generated">
            <a:extLst>
              <a:ext uri="{FF2B5EF4-FFF2-40B4-BE49-F238E27FC236}">
                <a16:creationId xmlns:a16="http://schemas.microsoft.com/office/drawing/2014/main" id="{DCFA9002-A61F-BD83-491A-1C6106CFC23E}"/>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3261" b="95471" l="3367" r="96633">
                        <a14:foregroundMark x1="21168" y1="12500" x2="24916" y2="12500"/>
                        <a14:foregroundMark x1="15993" y1="12500" x2="17691" y2="12500"/>
                        <a14:foregroundMark x1="24916" y1="12500" x2="50000" y2="3442"/>
                        <a14:foregroundMark x1="50505" y1="3442" x2="54063" y2="4738"/>
                        <a14:foregroundMark x1="61111" y1="9239" x2="79461" y2="12681"/>
                        <a14:foregroundMark x1="79461" y1="12681" x2="82660" y2="12500"/>
                        <a14:foregroundMark x1="82943" y1="27656" x2="82963" y2="28674"/>
                        <a14:foregroundMark x1="82891" y1="25005" x2="82923" y2="26641"/>
                        <a14:foregroundMark x1="82660" y1="13043" x2="82885" y2="24660"/>
                        <a14:foregroundMark x1="80814" y1="48324" x2="80640" y2="50181"/>
                        <a14:foregroundMark x1="82394" y1="31444" x2="81850" y2="37255"/>
                        <a14:foregroundMark x1="82456" y1="48525" x2="82155" y2="54348"/>
                        <a14:foregroundMark x1="82155" y1="50906" x2="82323" y2="58514"/>
                        <a14:foregroundMark x1="81987" y1="58514" x2="77441" y2="65036"/>
                        <a14:foregroundMark x1="77609" y1="64312" x2="74074" y2="67391"/>
                        <a14:foregroundMark x1="76936" y1="67210" x2="82828" y2="66667"/>
                        <a14:foregroundMark x1="83333" y1="66667" x2="93266" y2="65217"/>
                        <a14:foregroundMark x1="93266" y1="65217" x2="94444" y2="65399"/>
                        <a14:foregroundMark x1="81481" y1="65761" x2="88384" y2="65761"/>
                        <a14:foregroundMark x1="78788" y1="69022" x2="84343" y2="69203"/>
                        <a14:foregroundMark x1="93603" y1="64674" x2="96801" y2="64312"/>
                        <a14:foregroundMark x1="93434" y1="66304" x2="83502" y2="72283"/>
                        <a14:foregroundMark x1="91414" y1="67754" x2="84512" y2="72826"/>
                        <a14:foregroundMark x1="84848" y1="73551" x2="95623" y2="80435"/>
                        <a14:foregroundMark x1="83643" y1="81995" x2="82997" y2="82065"/>
                        <a14:foregroundMark x1="93098" y1="80978" x2="83893" y2="81969"/>
                        <a14:foregroundMark x1="83502" y1="79348" x2="84343" y2="84783"/>
                        <a14:foregroundMark x1="54656" y1="88386" x2="47643" y2="89312"/>
                        <a14:foregroundMark x1="80583" y1="84964" x2="77666" y2="85349"/>
                        <a14:foregroundMark x1="83333" y1="84601" x2="80583" y2="84964"/>
                        <a14:foregroundMark x1="47643" y1="89312" x2="42424" y2="86413"/>
                        <a14:foregroundMark x1="44613" y1="86232" x2="53872" y2="86957"/>
                        <a14:foregroundMark x1="53872" y1="86957" x2="58464" y2="86569"/>
                        <a14:foregroundMark x1="55051" y1="88768" x2="49832" y2="96014"/>
                        <a14:foregroundMark x1="41919" y1="88225" x2="36869" y2="83877"/>
                        <a14:foregroundMark x1="43939" y1="70109" x2="43939" y2="70109"/>
                        <a14:foregroundMark x1="43939" y1="71014" x2="55387" y2="71920"/>
                        <a14:foregroundMark x1="47306" y1="70471" x2="54714" y2="68116"/>
                        <a14:foregroundMark x1="21549" y1="68659" x2="29461" y2="67029"/>
                        <a14:foregroundMark x1="8111" y1="66201" x2="5556" y2="66123"/>
                        <a14:foregroundMark x1="23401" y1="66667" x2="16261" y2="66449"/>
                        <a14:foregroundMark x1="5556" y1="66123" x2="5051" y2="65761"/>
                        <a14:foregroundMark x1="9119" y1="66091" x2="18182" y2="67572"/>
                        <a14:foregroundMark x1="4882" y1="65399" x2="8373" y2="65969"/>
                        <a14:foregroundMark x1="4714" y1="64855" x2="8077" y2="65469"/>
                        <a14:foregroundMark x1="16327" y1="66341" x2="17003" y2="66304"/>
                        <a14:foregroundMark x1="16644" y1="65819" x2="18182" y2="66123"/>
                        <a14:foregroundMark x1="4545" y1="65217" x2="3367" y2="64855"/>
                        <a14:foregroundMark x1="5724" y1="65942" x2="15993" y2="73007"/>
                        <a14:foregroundMark x1="9933" y1="69203" x2="14478" y2="72826"/>
                        <a14:foregroundMark x1="15488" y1="73370" x2="14310" y2="75181"/>
                        <a14:foregroundMark x1="14310" y1="74638" x2="7239" y2="79348"/>
                        <a14:foregroundMark x1="7912" y1="78623" x2="5387" y2="80072"/>
                        <a14:foregroundMark x1="4882" y1="80254" x2="4882" y2="80254"/>
                        <a14:foregroundMark x1="4714" y1="79891" x2="3367" y2="80435"/>
                        <a14:foregroundMark x1="5051" y1="80254" x2="17677" y2="82609"/>
                        <a14:foregroundMark x1="7071" y1="81159" x2="17340" y2="81703"/>
                        <a14:foregroundMark x1="15657" y1="82246" x2="16330" y2="84783"/>
                        <a14:foregroundMark x1="16498" y1="84783" x2="38215" y2="84058"/>
                        <a14:foregroundMark x1="22054" y1="85145" x2="36195" y2="85870"/>
                        <a14:foregroundMark x1="47980" y1="86232" x2="59776" y2="85804"/>
                        <a14:foregroundMark x1="42929" y1="89130" x2="50000" y2="94384"/>
                        <a14:foregroundMark x1="50000" y1="94384" x2="50168" y2="94746"/>
                        <a14:foregroundMark x1="15320" y1="14674" x2="15320" y2="14674"/>
                        <a14:foregroundMark x1="15941" y1="18407" x2="16162" y2="27899"/>
                        <a14:foregroundMark x1="15825" y1="13406" x2="15870" y2="15321"/>
                        <a14:foregroundMark x1="15825" y1="23551" x2="15680" y2="45560"/>
                        <a14:foregroundMark x1="15836" y1="51369" x2="17172" y2="58333"/>
                        <a14:foregroundMark x1="17172" y1="58333" x2="18013" y2="59420"/>
                        <a14:foregroundMark x1="15488" y1="52717" x2="15320" y2="59601"/>
                        <a14:foregroundMark x1="17845" y1="12319" x2="21549" y2="13043"/>
                        <a14:foregroundMark x1="53704" y1="4529" x2="61785" y2="9239"/>
                        <a14:foregroundMark x1="61785" y1="9239" x2="62121" y2="9239"/>
                        <a14:foregroundMark x1="82960" y1="27701" x2="83091" y2="28665"/>
                        <a14:foregroundMark x1="82555" y1="24734" x2="82786" y2="26431"/>
                        <a14:foregroundMark x1="82492" y1="24275" x2="82500" y2="24332"/>
                        <a14:foregroundMark x1="82323" y1="35688" x2="82492" y2="48913"/>
                        <a14:foregroundMark x1="59933" y1="86413" x2="64815" y2="86051"/>
                        <a14:foregroundMark x1="63805" y1="86051" x2="76936" y2="84964"/>
                        <a14:foregroundMark x1="10101" y1="66486" x2="19529" y2="66848"/>
                        <a14:foregroundMark x1="10606" y1="65580" x2="17172" y2="66667"/>
                        <a14:foregroundMark x1="15993" y1="51449" x2="15320" y2="43841"/>
                        <a14:backgroundMark x1="14646" y1="15399" x2="14815" y2="18478"/>
                        <a14:backgroundMark x1="14310" y1="45652" x2="14646" y2="51449"/>
                        <a14:backgroundMark x1="9259" y1="64312" x2="11360" y2="64406"/>
                        <a14:backgroundMark x1="7744" y1="63768" x2="7071" y2="63768"/>
                        <a14:backgroundMark x1="58586" y1="87862" x2="59124" y2="87841"/>
                        <a14:backgroundMark x1="57576" y1="87862" x2="59091" y2="88225"/>
                        <a14:backgroundMark x1="57576" y1="87862" x2="57407" y2="89855"/>
                        <a14:backgroundMark x1="75961" y1="86692" x2="76768" y2="86775"/>
                        <a14:backgroundMark x1="84848" y1="86051" x2="84680" y2="85688"/>
                        <a14:backgroundMark x1="84512" y1="85326" x2="84512" y2="84058"/>
                        <a14:backgroundMark x1="84175" y1="84964" x2="84175" y2="84964"/>
                        <a14:backgroundMark x1="83333" y1="31703" x2="83217" y2="30453"/>
                        <a14:backgroundMark x1="83670" y1="30797" x2="83670" y2="30382"/>
                        <a14:backgroundMark x1="83838" y1="31341" x2="83668" y2="30382"/>
                        <a14:backgroundMark x1="61546" y1="5708" x2="64141" y2="5978"/>
                        <a14:backgroundMark x1="54223" y1="3929" x2="53535" y2="3623"/>
                        <a14:backgroundMark x1="83670" y1="28623" x2="83838" y2="31341"/>
                        <a14:backgroundMark x1="83838" y1="29167" x2="83670" y2="28080"/>
                        <a14:backgroundMark x1="84175" y1="27899" x2="83502" y2="27355"/>
                        <a14:backgroundMark x1="84343" y1="30072" x2="83165" y2="28261"/>
                        <a14:backgroundMark x1="83838" y1="28804" x2="83333" y2="28080"/>
                      </a14:backgroundRemoval>
                    </a14:imgEffect>
                  </a14:imgLayer>
                </a14:imgProps>
              </a:ext>
            </a:extLst>
          </a:blip>
          <a:stretch>
            <a:fillRect/>
          </a:stretch>
        </p:blipFill>
        <p:spPr>
          <a:xfrm>
            <a:off x="188897" y="162962"/>
            <a:ext cx="1598958" cy="1485900"/>
          </a:xfrm>
          <a:prstGeom prst="rect">
            <a:avLst/>
          </a:prstGeom>
        </p:spPr>
      </p:pic>
    </p:spTree>
    <p:extLst>
      <p:ext uri="{BB962C8B-B14F-4D97-AF65-F5344CB8AC3E}">
        <p14:creationId xmlns:p14="http://schemas.microsoft.com/office/powerpoint/2010/main" val="396147820"/>
      </p:ext>
    </p:extLst>
  </p:cSld>
  <p:clrMapOvr>
    <a:masterClrMapping/>
  </p:clrMapOvr>
  <mc:AlternateContent xmlns:mc="http://schemas.openxmlformats.org/markup-compatibility/2006">
    <mc:Choice xmlns:p14="http://schemas.microsoft.com/office/powerpoint/2010/main" Requires="p14">
      <p:transition spd="slow" p14:dur="2000" advClick="0" advTm="15823"/>
    </mc:Choice>
    <mc:Fallback>
      <p:transition spd="slow" advClick="0" advTm="1582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9476" y="0"/>
            <a:ext cx="9433048" cy="1143000"/>
          </a:xfrm>
        </p:spPr>
        <p:txBody>
          <a:bodyPr>
            <a:normAutofit fontScale="90000"/>
          </a:bodyPr>
          <a:lstStyle/>
          <a:p>
            <a:pPr algn="ctr"/>
            <a:r>
              <a:rPr lang="en-GB" sz="4000" b="1" dirty="0">
                <a:latin typeface="Comic Sans MS" panose="030F0702030302020204" pitchFamily="66" charset="0"/>
              </a:rPr>
              <a:t>How to best prepare for the Examinations</a:t>
            </a:r>
          </a:p>
        </p:txBody>
      </p:sp>
      <p:sp>
        <p:nvSpPr>
          <p:cNvPr id="3" name="Content Placeholder 2"/>
          <p:cNvSpPr>
            <a:spLocks noGrp="1"/>
          </p:cNvSpPr>
          <p:nvPr>
            <p:ph idx="1"/>
          </p:nvPr>
        </p:nvSpPr>
        <p:spPr>
          <a:xfrm>
            <a:off x="1837445" y="1717859"/>
            <a:ext cx="8640960" cy="4320480"/>
          </a:xfrm>
        </p:spPr>
        <p:txBody>
          <a:bodyPr>
            <a:noAutofit/>
          </a:bodyPr>
          <a:lstStyle/>
          <a:p>
            <a:r>
              <a:rPr lang="en-GB" sz="3200" dirty="0">
                <a:solidFill>
                  <a:schemeClr val="tx1"/>
                </a:solidFill>
                <a:latin typeface="Comic Sans MS" panose="030F0702030302020204" pitchFamily="66" charset="0"/>
              </a:rPr>
              <a:t>KS4 Revision Club (3pm-4pm)</a:t>
            </a:r>
          </a:p>
          <a:p>
            <a:r>
              <a:rPr lang="en-GB" sz="3200" dirty="0">
                <a:solidFill>
                  <a:schemeClr val="tx1"/>
                </a:solidFill>
                <a:latin typeface="Comic Sans MS" panose="030F0702030302020204" pitchFamily="66" charset="0"/>
              </a:rPr>
              <a:t>Parents / Carers should check the student’s planner regularly and discuss revision throughout the year.</a:t>
            </a:r>
          </a:p>
          <a:p>
            <a:r>
              <a:rPr lang="en-GB" sz="3200" dirty="0">
                <a:solidFill>
                  <a:schemeClr val="tx1"/>
                </a:solidFill>
                <a:latin typeface="Comic Sans MS" panose="030F0702030302020204" pitchFamily="66" charset="0"/>
              </a:rPr>
              <a:t>Remember your child should be revising at home in preparation for their exams. </a:t>
            </a:r>
          </a:p>
          <a:p>
            <a:pPr marL="0" indent="0">
              <a:buNone/>
            </a:pPr>
            <a:r>
              <a:rPr lang="en-GB" sz="3200" dirty="0">
                <a:solidFill>
                  <a:schemeClr val="tx1"/>
                </a:solidFill>
                <a:latin typeface="Comic Sans MS" panose="030F0702030302020204" pitchFamily="66" charset="0"/>
              </a:rPr>
              <a:t> Good sources for this are </a:t>
            </a:r>
            <a:r>
              <a:rPr lang="en-GB" sz="3200" dirty="0">
                <a:latin typeface="Comic Sans MS" panose="030F0702030302020204" pitchFamily="66" charset="0"/>
                <a:hlinkClick r:id="rId2"/>
              </a:rPr>
              <a:t>BBC Bitesize </a:t>
            </a:r>
            <a:r>
              <a:rPr lang="en-GB" sz="3200" dirty="0">
                <a:solidFill>
                  <a:schemeClr val="tx1"/>
                </a:solidFill>
                <a:latin typeface="Comic Sans MS" panose="030F0702030302020204" pitchFamily="66" charset="0"/>
              </a:rPr>
              <a:t>and</a:t>
            </a:r>
          </a:p>
          <a:p>
            <a:pPr marL="0" indent="0">
              <a:buNone/>
            </a:pPr>
            <a:r>
              <a:rPr lang="en-GB" sz="3200" dirty="0">
                <a:latin typeface="Comic Sans MS" panose="030F0702030302020204" pitchFamily="66" charset="0"/>
                <a:hlinkClick r:id="rId3"/>
              </a:rPr>
              <a:t>SENECA learning </a:t>
            </a:r>
            <a:r>
              <a:rPr lang="en-GB" sz="3200" dirty="0">
                <a:solidFill>
                  <a:schemeClr val="tx1"/>
                </a:solidFill>
                <a:latin typeface="Comic Sans MS" panose="030F0702030302020204" pitchFamily="66" charset="0"/>
              </a:rPr>
              <a:t>websites.</a:t>
            </a:r>
          </a:p>
        </p:txBody>
      </p:sp>
      <p:pic>
        <p:nvPicPr>
          <p:cNvPr id="5" name="Picture 4" descr="A blue shield with yellow letters and a blue ribbon&#10;&#10;Description automatically generated">
            <a:extLst>
              <a:ext uri="{FF2B5EF4-FFF2-40B4-BE49-F238E27FC236}">
                <a16:creationId xmlns:a16="http://schemas.microsoft.com/office/drawing/2014/main" id="{1E081C73-A178-EB72-6C72-0EFAB5F6C554}"/>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3261" b="95471" l="3367" r="96633">
                        <a14:foregroundMark x1="21168" y1="12500" x2="24916" y2="12500"/>
                        <a14:foregroundMark x1="15993" y1="12500" x2="17691" y2="12500"/>
                        <a14:foregroundMark x1="24916" y1="12500" x2="50000" y2="3442"/>
                        <a14:foregroundMark x1="50505" y1="3442" x2="54063" y2="4738"/>
                        <a14:foregroundMark x1="61111" y1="9239" x2="79461" y2="12681"/>
                        <a14:foregroundMark x1="79461" y1="12681" x2="82660" y2="12500"/>
                        <a14:foregroundMark x1="82943" y1="27656" x2="82963" y2="28674"/>
                        <a14:foregroundMark x1="82891" y1="25005" x2="82923" y2="26641"/>
                        <a14:foregroundMark x1="82660" y1="13043" x2="82885" y2="24660"/>
                        <a14:foregroundMark x1="80814" y1="48324" x2="80640" y2="50181"/>
                        <a14:foregroundMark x1="82394" y1="31444" x2="81850" y2="37255"/>
                        <a14:foregroundMark x1="82456" y1="48525" x2="82155" y2="54348"/>
                        <a14:foregroundMark x1="82155" y1="50906" x2="82323" y2="58514"/>
                        <a14:foregroundMark x1="81987" y1="58514" x2="77441" y2="65036"/>
                        <a14:foregroundMark x1="77609" y1="64312" x2="74074" y2="67391"/>
                        <a14:foregroundMark x1="76936" y1="67210" x2="82828" y2="66667"/>
                        <a14:foregroundMark x1="83333" y1="66667" x2="93266" y2="65217"/>
                        <a14:foregroundMark x1="93266" y1="65217" x2="94444" y2="65399"/>
                        <a14:foregroundMark x1="81481" y1="65761" x2="88384" y2="65761"/>
                        <a14:foregroundMark x1="78788" y1="69022" x2="84343" y2="69203"/>
                        <a14:foregroundMark x1="93603" y1="64674" x2="96801" y2="64312"/>
                        <a14:foregroundMark x1="93434" y1="66304" x2="83502" y2="72283"/>
                        <a14:foregroundMark x1="91414" y1="67754" x2="84512" y2="72826"/>
                        <a14:foregroundMark x1="84848" y1="73551" x2="95623" y2="80435"/>
                        <a14:foregroundMark x1="83643" y1="81995" x2="82997" y2="82065"/>
                        <a14:foregroundMark x1="93098" y1="80978" x2="83893" y2="81969"/>
                        <a14:foregroundMark x1="83502" y1="79348" x2="84343" y2="84783"/>
                        <a14:foregroundMark x1="54656" y1="88386" x2="47643" y2="89312"/>
                        <a14:foregroundMark x1="80583" y1="84964" x2="77666" y2="85349"/>
                        <a14:foregroundMark x1="83333" y1="84601" x2="80583" y2="84964"/>
                        <a14:foregroundMark x1="47643" y1="89312" x2="42424" y2="86413"/>
                        <a14:foregroundMark x1="44613" y1="86232" x2="53872" y2="86957"/>
                        <a14:foregroundMark x1="53872" y1="86957" x2="58464" y2="86569"/>
                        <a14:foregroundMark x1="55051" y1="88768" x2="49832" y2="96014"/>
                        <a14:foregroundMark x1="41919" y1="88225" x2="36869" y2="83877"/>
                        <a14:foregroundMark x1="43939" y1="70109" x2="43939" y2="70109"/>
                        <a14:foregroundMark x1="43939" y1="71014" x2="55387" y2="71920"/>
                        <a14:foregroundMark x1="47306" y1="70471" x2="54714" y2="68116"/>
                        <a14:foregroundMark x1="21549" y1="68659" x2="29461" y2="67029"/>
                        <a14:foregroundMark x1="8111" y1="66201" x2="5556" y2="66123"/>
                        <a14:foregroundMark x1="23401" y1="66667" x2="16261" y2="66449"/>
                        <a14:foregroundMark x1="5556" y1="66123" x2="5051" y2="65761"/>
                        <a14:foregroundMark x1="9119" y1="66091" x2="18182" y2="67572"/>
                        <a14:foregroundMark x1="4882" y1="65399" x2="8373" y2="65969"/>
                        <a14:foregroundMark x1="4714" y1="64855" x2="8077" y2="65469"/>
                        <a14:foregroundMark x1="16327" y1="66341" x2="17003" y2="66304"/>
                        <a14:foregroundMark x1="16644" y1="65819" x2="18182" y2="66123"/>
                        <a14:foregroundMark x1="4545" y1="65217" x2="3367" y2="64855"/>
                        <a14:foregroundMark x1="5724" y1="65942" x2="15993" y2="73007"/>
                        <a14:foregroundMark x1="9933" y1="69203" x2="14478" y2="72826"/>
                        <a14:foregroundMark x1="15488" y1="73370" x2="14310" y2="75181"/>
                        <a14:foregroundMark x1="14310" y1="74638" x2="7239" y2="79348"/>
                        <a14:foregroundMark x1="7912" y1="78623" x2="5387" y2="80072"/>
                        <a14:foregroundMark x1="4882" y1="80254" x2="4882" y2="80254"/>
                        <a14:foregroundMark x1="4714" y1="79891" x2="3367" y2="80435"/>
                        <a14:foregroundMark x1="5051" y1="80254" x2="17677" y2="82609"/>
                        <a14:foregroundMark x1="7071" y1="81159" x2="17340" y2="81703"/>
                        <a14:foregroundMark x1="15657" y1="82246" x2="16330" y2="84783"/>
                        <a14:foregroundMark x1="16498" y1="84783" x2="38215" y2="84058"/>
                        <a14:foregroundMark x1="22054" y1="85145" x2="36195" y2="85870"/>
                        <a14:foregroundMark x1="47980" y1="86232" x2="59776" y2="85804"/>
                        <a14:foregroundMark x1="42929" y1="89130" x2="50000" y2="94384"/>
                        <a14:foregroundMark x1="50000" y1="94384" x2="50168" y2="94746"/>
                        <a14:foregroundMark x1="15320" y1="14674" x2="15320" y2="14674"/>
                        <a14:foregroundMark x1="15941" y1="18407" x2="16162" y2="27899"/>
                        <a14:foregroundMark x1="15825" y1="13406" x2="15870" y2="15321"/>
                        <a14:foregroundMark x1="15825" y1="23551" x2="15680" y2="45560"/>
                        <a14:foregroundMark x1="15836" y1="51369" x2="17172" y2="58333"/>
                        <a14:foregroundMark x1="17172" y1="58333" x2="18013" y2="59420"/>
                        <a14:foregroundMark x1="15488" y1="52717" x2="15320" y2="59601"/>
                        <a14:foregroundMark x1="17845" y1="12319" x2="21549" y2="13043"/>
                        <a14:foregroundMark x1="53704" y1="4529" x2="61785" y2="9239"/>
                        <a14:foregroundMark x1="61785" y1="9239" x2="62121" y2="9239"/>
                        <a14:foregroundMark x1="82960" y1="27701" x2="83091" y2="28665"/>
                        <a14:foregroundMark x1="82555" y1="24734" x2="82786" y2="26431"/>
                        <a14:foregroundMark x1="82492" y1="24275" x2="82500" y2="24332"/>
                        <a14:foregroundMark x1="82323" y1="35688" x2="82492" y2="48913"/>
                        <a14:foregroundMark x1="59933" y1="86413" x2="64815" y2="86051"/>
                        <a14:foregroundMark x1="63805" y1="86051" x2="76936" y2="84964"/>
                        <a14:foregroundMark x1="10101" y1="66486" x2="19529" y2="66848"/>
                        <a14:foregroundMark x1="10606" y1="65580" x2="17172" y2="66667"/>
                        <a14:foregroundMark x1="15993" y1="51449" x2="15320" y2="43841"/>
                        <a14:backgroundMark x1="14646" y1="15399" x2="14815" y2="18478"/>
                        <a14:backgroundMark x1="14310" y1="45652" x2="14646" y2="51449"/>
                        <a14:backgroundMark x1="9259" y1="64312" x2="11360" y2="64406"/>
                        <a14:backgroundMark x1="7744" y1="63768" x2="7071" y2="63768"/>
                        <a14:backgroundMark x1="58586" y1="87862" x2="59124" y2="87841"/>
                        <a14:backgroundMark x1="57576" y1="87862" x2="59091" y2="88225"/>
                        <a14:backgroundMark x1="57576" y1="87862" x2="57407" y2="89855"/>
                        <a14:backgroundMark x1="75961" y1="86692" x2="76768" y2="86775"/>
                        <a14:backgroundMark x1="84848" y1="86051" x2="84680" y2="85688"/>
                        <a14:backgroundMark x1="84512" y1="85326" x2="84512" y2="84058"/>
                        <a14:backgroundMark x1="84175" y1="84964" x2="84175" y2="84964"/>
                        <a14:backgroundMark x1="83333" y1="31703" x2="83217" y2="30453"/>
                        <a14:backgroundMark x1="83670" y1="30797" x2="83670" y2="30382"/>
                        <a14:backgroundMark x1="83838" y1="31341" x2="83668" y2="30382"/>
                        <a14:backgroundMark x1="61546" y1="5708" x2="64141" y2="5978"/>
                        <a14:backgroundMark x1="54223" y1="3929" x2="53535" y2="3623"/>
                        <a14:backgroundMark x1="83670" y1="28623" x2="83838" y2="31341"/>
                        <a14:backgroundMark x1="83838" y1="29167" x2="83670" y2="28080"/>
                        <a14:backgroundMark x1="84175" y1="27899" x2="83502" y2="27355"/>
                        <a14:backgroundMark x1="84343" y1="30072" x2="83165" y2="28261"/>
                        <a14:backgroundMark x1="83838" y1="28804" x2="83333" y2="28080"/>
                      </a14:backgroundRemoval>
                    </a14:imgEffect>
                  </a14:imgLayer>
                </a14:imgProps>
              </a:ext>
            </a:extLst>
          </a:blip>
          <a:stretch>
            <a:fillRect/>
          </a:stretch>
        </p:blipFill>
        <p:spPr>
          <a:xfrm>
            <a:off x="188897" y="162962"/>
            <a:ext cx="1598958" cy="1485900"/>
          </a:xfrm>
          <a:prstGeom prst="rect">
            <a:avLst/>
          </a:prstGeom>
        </p:spPr>
      </p:pic>
    </p:spTree>
    <p:extLst>
      <p:ext uri="{BB962C8B-B14F-4D97-AF65-F5344CB8AC3E}">
        <p14:creationId xmlns:p14="http://schemas.microsoft.com/office/powerpoint/2010/main" val="228361550"/>
      </p:ext>
    </p:extLst>
  </p:cSld>
  <p:clrMapOvr>
    <a:masterClrMapping/>
  </p:clrMapOvr>
  <mc:AlternateContent xmlns:mc="http://schemas.openxmlformats.org/markup-compatibility/2006">
    <mc:Choice xmlns:p14="http://schemas.microsoft.com/office/powerpoint/2010/main" Requires="p14">
      <p:transition spd="slow" p14:dur="2000" advClick="0" advTm="18571"/>
    </mc:Choice>
    <mc:Fallback>
      <p:transition spd="slow" advClick="0" advTm="1857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75434" y="700903"/>
            <a:ext cx="5949636" cy="671462"/>
          </a:xfrm>
        </p:spPr>
        <p:txBody>
          <a:bodyPr>
            <a:normAutofit fontScale="90000"/>
          </a:bodyPr>
          <a:lstStyle/>
          <a:p>
            <a:r>
              <a:rPr lang="en-GB" b="1" dirty="0">
                <a:latin typeface="Comic Sans MS" panose="030F0702030302020204" pitchFamily="66" charset="0"/>
              </a:rPr>
              <a:t>student Attendance</a:t>
            </a:r>
            <a:br>
              <a:rPr lang="en-GB" b="1" dirty="0">
                <a:latin typeface="Comic Sans MS" panose="030F0702030302020204" pitchFamily="66" charset="0"/>
              </a:rPr>
            </a:br>
            <a:endParaRPr lang="en-GB" b="1" dirty="0">
              <a:latin typeface="Comic Sans MS" panose="030F0702030302020204" pitchFamily="66" charset="0"/>
            </a:endParaRPr>
          </a:p>
        </p:txBody>
      </p:sp>
      <p:sp>
        <p:nvSpPr>
          <p:cNvPr id="5" name="Content Placeholder 2"/>
          <p:cNvSpPr txBox="1">
            <a:spLocks/>
          </p:cNvSpPr>
          <p:nvPr/>
        </p:nvSpPr>
        <p:spPr>
          <a:xfrm>
            <a:off x="3009900" y="1372365"/>
            <a:ext cx="6172200" cy="1485900"/>
          </a:xfrm>
          <a:prstGeom prst="rect">
            <a:avLst/>
          </a:prstGeom>
          <a:ln>
            <a:noFill/>
          </a:ln>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600" dirty="0">
                <a:latin typeface="Comic Sans MS" panose="030F0702030302020204" pitchFamily="66" charset="0"/>
              </a:rPr>
              <a:t>There is a clear link between absence and achievement  </a:t>
            </a:r>
          </a:p>
          <a:p>
            <a:pPr marL="0" indent="0" algn="ctr">
              <a:buNone/>
            </a:pPr>
            <a:r>
              <a:rPr lang="en-GB" sz="3600" dirty="0">
                <a:latin typeface="Comic Sans MS" panose="030F0702030302020204" pitchFamily="66" charset="0"/>
              </a:rPr>
              <a:t>“Pupils who are persistently absent are just under 4 times less likely to achieve their target grades”</a:t>
            </a:r>
          </a:p>
          <a:p>
            <a:pPr marL="0" indent="0" algn="ctr">
              <a:buNone/>
            </a:pPr>
            <a:r>
              <a:rPr lang="en-GB" i="1" dirty="0">
                <a:latin typeface="Comic Sans MS" panose="030F0702030302020204" pitchFamily="66" charset="0"/>
              </a:rPr>
              <a:t>Department for Education.</a:t>
            </a:r>
            <a:r>
              <a:rPr lang="en-GB" sz="3600" dirty="0">
                <a:latin typeface="Comic Sans MS" panose="030F0702030302020204" pitchFamily="66" charset="0"/>
              </a:rPr>
              <a:t> </a:t>
            </a:r>
          </a:p>
          <a:p>
            <a:pPr marL="0" indent="0">
              <a:buNone/>
            </a:pPr>
            <a:endParaRPr lang="en-GB" sz="2400" dirty="0">
              <a:latin typeface="Comic Sans MS" panose="030F0702030302020204" pitchFamily="66" charset="0"/>
            </a:endParaRPr>
          </a:p>
        </p:txBody>
      </p:sp>
      <p:pic>
        <p:nvPicPr>
          <p:cNvPr id="6" name="Picture 5" descr="A blue shield with yellow letters and a blue ribbon&#10;&#10;Description automatically generated">
            <a:extLst>
              <a:ext uri="{FF2B5EF4-FFF2-40B4-BE49-F238E27FC236}">
                <a16:creationId xmlns:a16="http://schemas.microsoft.com/office/drawing/2014/main" id="{5717DA63-9619-4E7A-35DD-4D97E19B70A3}"/>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261" b="95471" l="3367" r="96633">
                        <a14:foregroundMark x1="21168" y1="12500" x2="24916" y2="12500"/>
                        <a14:foregroundMark x1="15993" y1="12500" x2="17691" y2="12500"/>
                        <a14:foregroundMark x1="24916" y1="12500" x2="50000" y2="3442"/>
                        <a14:foregroundMark x1="50505" y1="3442" x2="54063" y2="4738"/>
                        <a14:foregroundMark x1="61111" y1="9239" x2="79461" y2="12681"/>
                        <a14:foregroundMark x1="79461" y1="12681" x2="82660" y2="12500"/>
                        <a14:foregroundMark x1="82943" y1="27656" x2="82963" y2="28674"/>
                        <a14:foregroundMark x1="82891" y1="25005" x2="82923" y2="26641"/>
                        <a14:foregroundMark x1="82660" y1="13043" x2="82885" y2="24660"/>
                        <a14:foregroundMark x1="80814" y1="48324" x2="80640" y2="50181"/>
                        <a14:foregroundMark x1="82394" y1="31444" x2="81850" y2="37255"/>
                        <a14:foregroundMark x1="82456" y1="48525" x2="82155" y2="54348"/>
                        <a14:foregroundMark x1="82155" y1="50906" x2="82323" y2="58514"/>
                        <a14:foregroundMark x1="81987" y1="58514" x2="77441" y2="65036"/>
                        <a14:foregroundMark x1="77609" y1="64312" x2="74074" y2="67391"/>
                        <a14:foregroundMark x1="76936" y1="67210" x2="82828" y2="66667"/>
                        <a14:foregroundMark x1="83333" y1="66667" x2="93266" y2="65217"/>
                        <a14:foregroundMark x1="93266" y1="65217" x2="94444" y2="65399"/>
                        <a14:foregroundMark x1="81481" y1="65761" x2="88384" y2="65761"/>
                        <a14:foregroundMark x1="78788" y1="69022" x2="84343" y2="69203"/>
                        <a14:foregroundMark x1="93603" y1="64674" x2="96801" y2="64312"/>
                        <a14:foregroundMark x1="93434" y1="66304" x2="83502" y2="72283"/>
                        <a14:foregroundMark x1="91414" y1="67754" x2="84512" y2="72826"/>
                        <a14:foregroundMark x1="84848" y1="73551" x2="95623" y2="80435"/>
                        <a14:foregroundMark x1="83643" y1="81995" x2="82997" y2="82065"/>
                        <a14:foregroundMark x1="93098" y1="80978" x2="83893" y2="81969"/>
                        <a14:foregroundMark x1="83502" y1="79348" x2="84343" y2="84783"/>
                        <a14:foregroundMark x1="54656" y1="88386" x2="47643" y2="89312"/>
                        <a14:foregroundMark x1="80583" y1="84964" x2="77666" y2="85349"/>
                        <a14:foregroundMark x1="83333" y1="84601" x2="80583" y2="84964"/>
                        <a14:foregroundMark x1="47643" y1="89312" x2="42424" y2="86413"/>
                        <a14:foregroundMark x1="44613" y1="86232" x2="53872" y2="86957"/>
                        <a14:foregroundMark x1="53872" y1="86957" x2="58464" y2="86569"/>
                        <a14:foregroundMark x1="55051" y1="88768" x2="49832" y2="96014"/>
                        <a14:foregroundMark x1="41919" y1="88225" x2="36869" y2="83877"/>
                        <a14:foregroundMark x1="43939" y1="70109" x2="43939" y2="70109"/>
                        <a14:foregroundMark x1="43939" y1="71014" x2="55387" y2="71920"/>
                        <a14:foregroundMark x1="47306" y1="70471" x2="54714" y2="68116"/>
                        <a14:foregroundMark x1="21549" y1="68659" x2="29461" y2="67029"/>
                        <a14:foregroundMark x1="8111" y1="66201" x2="5556" y2="66123"/>
                        <a14:foregroundMark x1="23401" y1="66667" x2="16261" y2="66449"/>
                        <a14:foregroundMark x1="5556" y1="66123" x2="5051" y2="65761"/>
                        <a14:foregroundMark x1="9119" y1="66091" x2="18182" y2="67572"/>
                        <a14:foregroundMark x1="4882" y1="65399" x2="8373" y2="65969"/>
                        <a14:foregroundMark x1="4714" y1="64855" x2="8077" y2="65469"/>
                        <a14:foregroundMark x1="16327" y1="66341" x2="17003" y2="66304"/>
                        <a14:foregroundMark x1="16644" y1="65819" x2="18182" y2="66123"/>
                        <a14:foregroundMark x1="4545" y1="65217" x2="3367" y2="64855"/>
                        <a14:foregroundMark x1="5724" y1="65942" x2="15993" y2="73007"/>
                        <a14:foregroundMark x1="9933" y1="69203" x2="14478" y2="72826"/>
                        <a14:foregroundMark x1="15488" y1="73370" x2="14310" y2="75181"/>
                        <a14:foregroundMark x1="14310" y1="74638" x2="7239" y2="79348"/>
                        <a14:foregroundMark x1="7912" y1="78623" x2="5387" y2="80072"/>
                        <a14:foregroundMark x1="4882" y1="80254" x2="4882" y2="80254"/>
                        <a14:foregroundMark x1="4714" y1="79891" x2="3367" y2="80435"/>
                        <a14:foregroundMark x1="5051" y1="80254" x2="17677" y2="82609"/>
                        <a14:foregroundMark x1="7071" y1="81159" x2="17340" y2="81703"/>
                        <a14:foregroundMark x1="15657" y1="82246" x2="16330" y2="84783"/>
                        <a14:foregroundMark x1="16498" y1="84783" x2="38215" y2="84058"/>
                        <a14:foregroundMark x1="22054" y1="85145" x2="36195" y2="85870"/>
                        <a14:foregroundMark x1="47980" y1="86232" x2="59776" y2="85804"/>
                        <a14:foregroundMark x1="42929" y1="89130" x2="50000" y2="94384"/>
                        <a14:foregroundMark x1="50000" y1="94384" x2="50168" y2="94746"/>
                        <a14:foregroundMark x1="15320" y1="14674" x2="15320" y2="14674"/>
                        <a14:foregroundMark x1="15941" y1="18407" x2="16162" y2="27899"/>
                        <a14:foregroundMark x1="15825" y1="13406" x2="15870" y2="15321"/>
                        <a14:foregroundMark x1="15825" y1="23551" x2="15680" y2="45560"/>
                        <a14:foregroundMark x1="15836" y1="51369" x2="17172" y2="58333"/>
                        <a14:foregroundMark x1="17172" y1="58333" x2="18013" y2="59420"/>
                        <a14:foregroundMark x1="15488" y1="52717" x2="15320" y2="59601"/>
                        <a14:foregroundMark x1="17845" y1="12319" x2="21549" y2="13043"/>
                        <a14:foregroundMark x1="53704" y1="4529" x2="61785" y2="9239"/>
                        <a14:foregroundMark x1="61785" y1="9239" x2="62121" y2="9239"/>
                        <a14:foregroundMark x1="82960" y1="27701" x2="83091" y2="28665"/>
                        <a14:foregroundMark x1="82555" y1="24734" x2="82786" y2="26431"/>
                        <a14:foregroundMark x1="82492" y1="24275" x2="82500" y2="24332"/>
                        <a14:foregroundMark x1="82323" y1="35688" x2="82492" y2="48913"/>
                        <a14:foregroundMark x1="59933" y1="86413" x2="64815" y2="86051"/>
                        <a14:foregroundMark x1="63805" y1="86051" x2="76936" y2="84964"/>
                        <a14:foregroundMark x1="10101" y1="66486" x2="19529" y2="66848"/>
                        <a14:foregroundMark x1="10606" y1="65580" x2="17172" y2="66667"/>
                        <a14:foregroundMark x1="15993" y1="51449" x2="15320" y2="43841"/>
                        <a14:backgroundMark x1="14646" y1="15399" x2="14815" y2="18478"/>
                        <a14:backgroundMark x1="14310" y1="45652" x2="14646" y2="51449"/>
                        <a14:backgroundMark x1="9259" y1="64312" x2="11360" y2="64406"/>
                        <a14:backgroundMark x1="7744" y1="63768" x2="7071" y2="63768"/>
                        <a14:backgroundMark x1="58586" y1="87862" x2="59124" y2="87841"/>
                        <a14:backgroundMark x1="57576" y1="87862" x2="59091" y2="88225"/>
                        <a14:backgroundMark x1="57576" y1="87862" x2="57407" y2="89855"/>
                        <a14:backgroundMark x1="75961" y1="86692" x2="76768" y2="86775"/>
                        <a14:backgroundMark x1="84848" y1="86051" x2="84680" y2="85688"/>
                        <a14:backgroundMark x1="84512" y1="85326" x2="84512" y2="84058"/>
                        <a14:backgroundMark x1="84175" y1="84964" x2="84175" y2="84964"/>
                        <a14:backgroundMark x1="83333" y1="31703" x2="83217" y2="30453"/>
                        <a14:backgroundMark x1="83670" y1="30797" x2="83670" y2="30382"/>
                        <a14:backgroundMark x1="83838" y1="31341" x2="83668" y2="30382"/>
                        <a14:backgroundMark x1="61546" y1="5708" x2="64141" y2="5978"/>
                        <a14:backgroundMark x1="54223" y1="3929" x2="53535" y2="3623"/>
                        <a14:backgroundMark x1="83670" y1="28623" x2="83838" y2="31341"/>
                        <a14:backgroundMark x1="83838" y1="29167" x2="83670" y2="28080"/>
                        <a14:backgroundMark x1="84175" y1="27899" x2="83502" y2="27355"/>
                        <a14:backgroundMark x1="84343" y1="30072" x2="83165" y2="28261"/>
                        <a14:backgroundMark x1="83838" y1="28804" x2="83333" y2="28080"/>
                      </a14:backgroundRemoval>
                    </a14:imgEffect>
                  </a14:imgLayer>
                </a14:imgProps>
              </a:ext>
            </a:extLst>
          </a:blip>
          <a:stretch>
            <a:fillRect/>
          </a:stretch>
        </p:blipFill>
        <p:spPr>
          <a:xfrm>
            <a:off x="188897" y="162962"/>
            <a:ext cx="1598958" cy="1485900"/>
          </a:xfrm>
          <a:prstGeom prst="rect">
            <a:avLst/>
          </a:prstGeom>
        </p:spPr>
      </p:pic>
    </p:spTree>
    <p:extLst>
      <p:ext uri="{BB962C8B-B14F-4D97-AF65-F5344CB8AC3E}">
        <p14:creationId xmlns:p14="http://schemas.microsoft.com/office/powerpoint/2010/main" val="3113652251"/>
      </p:ext>
    </p:extLst>
  </p:cSld>
  <p:clrMapOvr>
    <a:masterClrMapping/>
  </p:clrMapOvr>
  <mc:AlternateContent xmlns:mc="http://schemas.openxmlformats.org/markup-compatibility/2006">
    <mc:Choice xmlns:p14="http://schemas.microsoft.com/office/powerpoint/2010/main" Requires="p14">
      <p:transition spd="slow" p14:dur="2000" advClick="0" advTm="24256"/>
    </mc:Choice>
    <mc:Fallback>
      <p:transition spd="slow" advClick="0" advTm="2425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0534" y="129282"/>
            <a:ext cx="8948691" cy="1130300"/>
          </a:xfrm>
        </p:spPr>
        <p:txBody>
          <a:bodyPr>
            <a:normAutofit fontScale="90000"/>
          </a:bodyPr>
          <a:lstStyle/>
          <a:p>
            <a:pPr algn="ctr"/>
            <a:r>
              <a:rPr lang="en-GB" dirty="0">
                <a:latin typeface="Comic Sans MS" panose="030F0702030302020204" pitchFamily="66" charset="0"/>
              </a:rPr>
              <a:t>What does your child need for their future?</a:t>
            </a:r>
          </a:p>
        </p:txBody>
      </p:sp>
      <p:sp>
        <p:nvSpPr>
          <p:cNvPr id="3" name="Content Placeholder 2"/>
          <p:cNvSpPr>
            <a:spLocks noGrp="1"/>
          </p:cNvSpPr>
          <p:nvPr>
            <p:ph idx="1"/>
          </p:nvPr>
        </p:nvSpPr>
        <p:spPr>
          <a:xfrm>
            <a:off x="561315" y="2548364"/>
            <a:ext cx="11153869" cy="2711450"/>
          </a:xfrm>
        </p:spPr>
        <p:txBody>
          <a:bodyPr>
            <a:noAutofit/>
          </a:bodyPr>
          <a:lstStyle/>
          <a:p>
            <a:r>
              <a:rPr lang="en-GB" sz="3200" dirty="0">
                <a:solidFill>
                  <a:schemeClr val="tx1"/>
                </a:solidFill>
                <a:latin typeface="Comic Sans MS" panose="030F0702030302020204" pitchFamily="66" charset="0"/>
              </a:rPr>
              <a:t>The skills and knowledge that all students need for their future – see the </a:t>
            </a:r>
            <a:r>
              <a:rPr lang="en-GB" sz="3200" dirty="0">
                <a:solidFill>
                  <a:schemeClr val="tx1"/>
                </a:solidFill>
                <a:latin typeface="Comic Sans MS" panose="030F0702030302020204" pitchFamily="66" charset="0"/>
                <a:hlinkClick r:id="rId3"/>
              </a:rPr>
              <a:t>Skills Builder </a:t>
            </a:r>
            <a:r>
              <a:rPr lang="en-GB" sz="3200" dirty="0">
                <a:solidFill>
                  <a:schemeClr val="tx1"/>
                </a:solidFill>
                <a:latin typeface="Comic Sans MS" panose="030F0702030302020204" pitchFamily="66" charset="0"/>
              </a:rPr>
              <a:t>website.</a:t>
            </a:r>
          </a:p>
          <a:p>
            <a:endParaRPr lang="en-GB" sz="3200" dirty="0">
              <a:solidFill>
                <a:schemeClr val="tx1"/>
              </a:solidFill>
              <a:latin typeface="Comic Sans MS" panose="030F0702030302020204" pitchFamily="66" charset="0"/>
            </a:endParaRPr>
          </a:p>
          <a:p>
            <a:endParaRPr lang="en-GB" sz="3200" dirty="0">
              <a:solidFill>
                <a:schemeClr val="tx1"/>
              </a:solidFill>
              <a:latin typeface="Comic Sans MS" panose="030F0702030302020204" pitchFamily="66" charset="0"/>
            </a:endParaRPr>
          </a:p>
          <a:p>
            <a:r>
              <a:rPr lang="en-GB" sz="3200" dirty="0">
                <a:solidFill>
                  <a:schemeClr val="tx1"/>
                </a:solidFill>
                <a:latin typeface="Comic Sans MS" panose="030F0702030302020204" pitchFamily="66" charset="0"/>
              </a:rPr>
              <a:t>Preparation for their future role in the community / work.</a:t>
            </a:r>
          </a:p>
          <a:p>
            <a:r>
              <a:rPr lang="en-GB" sz="3200" dirty="0">
                <a:solidFill>
                  <a:schemeClr val="tx1"/>
                </a:solidFill>
                <a:latin typeface="Comic Sans MS" panose="030F0702030302020204" pitchFamily="66" charset="0"/>
              </a:rPr>
              <a:t>A Starting point – what does your child want to do in the future?</a:t>
            </a:r>
          </a:p>
        </p:txBody>
      </p:sp>
      <p:pic>
        <p:nvPicPr>
          <p:cNvPr id="5" name="Picture 4" descr="A blue shield with yellow letters and a blue ribbon&#10;&#10;Description automatically generated">
            <a:extLst>
              <a:ext uri="{FF2B5EF4-FFF2-40B4-BE49-F238E27FC236}">
                <a16:creationId xmlns:a16="http://schemas.microsoft.com/office/drawing/2014/main" id="{34FBAE51-5493-5A66-CD05-FAB2944D5C4B}"/>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3261" b="95471" l="3367" r="96633">
                        <a14:foregroundMark x1="21168" y1="12500" x2="24916" y2="12500"/>
                        <a14:foregroundMark x1="15993" y1="12500" x2="17691" y2="12500"/>
                        <a14:foregroundMark x1="24916" y1="12500" x2="50000" y2="3442"/>
                        <a14:foregroundMark x1="50505" y1="3442" x2="54063" y2="4738"/>
                        <a14:foregroundMark x1="61111" y1="9239" x2="79461" y2="12681"/>
                        <a14:foregroundMark x1="79461" y1="12681" x2="82660" y2="12500"/>
                        <a14:foregroundMark x1="82943" y1="27656" x2="82963" y2="28674"/>
                        <a14:foregroundMark x1="82891" y1="25005" x2="82923" y2="26641"/>
                        <a14:foregroundMark x1="82660" y1="13043" x2="82885" y2="24660"/>
                        <a14:foregroundMark x1="80814" y1="48324" x2="80640" y2="50181"/>
                        <a14:foregroundMark x1="82394" y1="31444" x2="81850" y2="37255"/>
                        <a14:foregroundMark x1="82456" y1="48525" x2="82155" y2="54348"/>
                        <a14:foregroundMark x1="82155" y1="50906" x2="82323" y2="58514"/>
                        <a14:foregroundMark x1="81987" y1="58514" x2="77441" y2="65036"/>
                        <a14:foregroundMark x1="77609" y1="64312" x2="74074" y2="67391"/>
                        <a14:foregroundMark x1="76936" y1="67210" x2="82828" y2="66667"/>
                        <a14:foregroundMark x1="83333" y1="66667" x2="93266" y2="65217"/>
                        <a14:foregroundMark x1="93266" y1="65217" x2="94444" y2="65399"/>
                        <a14:foregroundMark x1="81481" y1="65761" x2="88384" y2="65761"/>
                        <a14:foregroundMark x1="78788" y1="69022" x2="84343" y2="69203"/>
                        <a14:foregroundMark x1="93603" y1="64674" x2="96801" y2="64312"/>
                        <a14:foregroundMark x1="93434" y1="66304" x2="83502" y2="72283"/>
                        <a14:foregroundMark x1="91414" y1="67754" x2="84512" y2="72826"/>
                        <a14:foregroundMark x1="84848" y1="73551" x2="95623" y2="80435"/>
                        <a14:foregroundMark x1="83643" y1="81995" x2="82997" y2="82065"/>
                        <a14:foregroundMark x1="93098" y1="80978" x2="83893" y2="81969"/>
                        <a14:foregroundMark x1="83502" y1="79348" x2="84343" y2="84783"/>
                        <a14:foregroundMark x1="54656" y1="88386" x2="47643" y2="89312"/>
                        <a14:foregroundMark x1="80583" y1="84964" x2="77666" y2="85349"/>
                        <a14:foregroundMark x1="83333" y1="84601" x2="80583" y2="84964"/>
                        <a14:foregroundMark x1="47643" y1="89312" x2="42424" y2="86413"/>
                        <a14:foregroundMark x1="44613" y1="86232" x2="53872" y2="86957"/>
                        <a14:foregroundMark x1="53872" y1="86957" x2="58464" y2="86569"/>
                        <a14:foregroundMark x1="55051" y1="88768" x2="49832" y2="96014"/>
                        <a14:foregroundMark x1="41919" y1="88225" x2="36869" y2="83877"/>
                        <a14:foregroundMark x1="43939" y1="70109" x2="43939" y2="70109"/>
                        <a14:foregroundMark x1="43939" y1="71014" x2="55387" y2="71920"/>
                        <a14:foregroundMark x1="47306" y1="70471" x2="54714" y2="68116"/>
                        <a14:foregroundMark x1="21549" y1="68659" x2="29461" y2="67029"/>
                        <a14:foregroundMark x1="8111" y1="66201" x2="5556" y2="66123"/>
                        <a14:foregroundMark x1="23401" y1="66667" x2="16261" y2="66449"/>
                        <a14:foregroundMark x1="5556" y1="66123" x2="5051" y2="65761"/>
                        <a14:foregroundMark x1="9119" y1="66091" x2="18182" y2="67572"/>
                        <a14:foregroundMark x1="4882" y1="65399" x2="8373" y2="65969"/>
                        <a14:foregroundMark x1="4714" y1="64855" x2="8077" y2="65469"/>
                        <a14:foregroundMark x1="16327" y1="66341" x2="17003" y2="66304"/>
                        <a14:foregroundMark x1="16644" y1="65819" x2="18182" y2="66123"/>
                        <a14:foregroundMark x1="4545" y1="65217" x2="3367" y2="64855"/>
                        <a14:foregroundMark x1="5724" y1="65942" x2="15993" y2="73007"/>
                        <a14:foregroundMark x1="9933" y1="69203" x2="14478" y2="72826"/>
                        <a14:foregroundMark x1="15488" y1="73370" x2="14310" y2="75181"/>
                        <a14:foregroundMark x1="14310" y1="74638" x2="7239" y2="79348"/>
                        <a14:foregroundMark x1="7912" y1="78623" x2="5387" y2="80072"/>
                        <a14:foregroundMark x1="4882" y1="80254" x2="4882" y2="80254"/>
                        <a14:foregroundMark x1="4714" y1="79891" x2="3367" y2="80435"/>
                        <a14:foregroundMark x1="5051" y1="80254" x2="17677" y2="82609"/>
                        <a14:foregroundMark x1="7071" y1="81159" x2="17340" y2="81703"/>
                        <a14:foregroundMark x1="15657" y1="82246" x2="16330" y2="84783"/>
                        <a14:foregroundMark x1="16498" y1="84783" x2="38215" y2="84058"/>
                        <a14:foregroundMark x1="22054" y1="85145" x2="36195" y2="85870"/>
                        <a14:foregroundMark x1="47980" y1="86232" x2="59776" y2="85804"/>
                        <a14:foregroundMark x1="42929" y1="89130" x2="50000" y2="94384"/>
                        <a14:foregroundMark x1="50000" y1="94384" x2="50168" y2="94746"/>
                        <a14:foregroundMark x1="15320" y1="14674" x2="15320" y2="14674"/>
                        <a14:foregroundMark x1="15941" y1="18407" x2="16162" y2="27899"/>
                        <a14:foregroundMark x1="15825" y1="13406" x2="15870" y2="15321"/>
                        <a14:foregroundMark x1="15825" y1="23551" x2="15680" y2="45560"/>
                        <a14:foregroundMark x1="15836" y1="51369" x2="17172" y2="58333"/>
                        <a14:foregroundMark x1="17172" y1="58333" x2="18013" y2="59420"/>
                        <a14:foregroundMark x1="15488" y1="52717" x2="15320" y2="59601"/>
                        <a14:foregroundMark x1="17845" y1="12319" x2="21549" y2="13043"/>
                        <a14:foregroundMark x1="53704" y1="4529" x2="61785" y2="9239"/>
                        <a14:foregroundMark x1="61785" y1="9239" x2="62121" y2="9239"/>
                        <a14:foregroundMark x1="82960" y1="27701" x2="83091" y2="28665"/>
                        <a14:foregroundMark x1="82555" y1="24734" x2="82786" y2="26431"/>
                        <a14:foregroundMark x1="82492" y1="24275" x2="82500" y2="24332"/>
                        <a14:foregroundMark x1="82323" y1="35688" x2="82492" y2="48913"/>
                        <a14:foregroundMark x1="59933" y1="86413" x2="64815" y2="86051"/>
                        <a14:foregroundMark x1="63805" y1="86051" x2="76936" y2="84964"/>
                        <a14:foregroundMark x1="10101" y1="66486" x2="19529" y2="66848"/>
                        <a14:foregroundMark x1="10606" y1="65580" x2="17172" y2="66667"/>
                        <a14:foregroundMark x1="15993" y1="51449" x2="15320" y2="43841"/>
                        <a14:backgroundMark x1="14646" y1="15399" x2="14815" y2="18478"/>
                        <a14:backgroundMark x1="14310" y1="45652" x2="14646" y2="51449"/>
                        <a14:backgroundMark x1="9259" y1="64312" x2="11360" y2="64406"/>
                        <a14:backgroundMark x1="7744" y1="63768" x2="7071" y2="63768"/>
                        <a14:backgroundMark x1="58586" y1="87862" x2="59124" y2="87841"/>
                        <a14:backgroundMark x1="57576" y1="87862" x2="59091" y2="88225"/>
                        <a14:backgroundMark x1="57576" y1="87862" x2="57407" y2="89855"/>
                        <a14:backgroundMark x1="75961" y1="86692" x2="76768" y2="86775"/>
                        <a14:backgroundMark x1="84848" y1="86051" x2="84680" y2="85688"/>
                        <a14:backgroundMark x1="84512" y1="85326" x2="84512" y2="84058"/>
                        <a14:backgroundMark x1="84175" y1="84964" x2="84175" y2="84964"/>
                        <a14:backgroundMark x1="83333" y1="31703" x2="83217" y2="30453"/>
                        <a14:backgroundMark x1="83670" y1="30797" x2="83670" y2="30382"/>
                        <a14:backgroundMark x1="83838" y1="31341" x2="83668" y2="30382"/>
                        <a14:backgroundMark x1="61546" y1="5708" x2="64141" y2="5978"/>
                        <a14:backgroundMark x1="54223" y1="3929" x2="53535" y2="3623"/>
                        <a14:backgroundMark x1="83670" y1="28623" x2="83838" y2="31341"/>
                        <a14:backgroundMark x1="83838" y1="29167" x2="83670" y2="28080"/>
                        <a14:backgroundMark x1="84175" y1="27899" x2="83502" y2="27355"/>
                        <a14:backgroundMark x1="84343" y1="30072" x2="83165" y2="28261"/>
                        <a14:backgroundMark x1="83838" y1="28804" x2="83333" y2="28080"/>
                      </a14:backgroundRemoval>
                    </a14:imgEffect>
                  </a14:imgLayer>
                </a14:imgProps>
              </a:ext>
            </a:extLst>
          </a:blip>
          <a:stretch>
            <a:fillRect/>
          </a:stretch>
        </p:blipFill>
        <p:spPr>
          <a:xfrm>
            <a:off x="188897" y="162962"/>
            <a:ext cx="1598958" cy="1485900"/>
          </a:xfrm>
          <a:prstGeom prst="rect">
            <a:avLst/>
          </a:prstGeom>
        </p:spPr>
      </p:pic>
      <p:grpSp>
        <p:nvGrpSpPr>
          <p:cNvPr id="25" name="Group 24">
            <a:extLst>
              <a:ext uri="{FF2B5EF4-FFF2-40B4-BE49-F238E27FC236}">
                <a16:creationId xmlns:a16="http://schemas.microsoft.com/office/drawing/2014/main" id="{0C0CC3A8-36EE-41E0-C125-C61DE7A82145}"/>
              </a:ext>
            </a:extLst>
          </p:cNvPr>
          <p:cNvGrpSpPr/>
          <p:nvPr/>
        </p:nvGrpSpPr>
        <p:grpSpPr>
          <a:xfrm>
            <a:off x="447049" y="2671918"/>
            <a:ext cx="11315659" cy="1332000"/>
            <a:chOff x="342577" y="2662865"/>
            <a:chExt cx="11315659" cy="1332000"/>
          </a:xfrm>
        </p:grpSpPr>
        <p:pic>
          <p:nvPicPr>
            <p:cNvPr id="10" name="Graphic 9">
              <a:extLst>
                <a:ext uri="{FF2B5EF4-FFF2-40B4-BE49-F238E27FC236}">
                  <a16:creationId xmlns:a16="http://schemas.microsoft.com/office/drawing/2014/main" id="{E4611367-7604-E241-B36D-DE44E19E67E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42577" y="2662865"/>
              <a:ext cx="1332000" cy="1332000"/>
            </a:xfrm>
            <a:prstGeom prst="rect">
              <a:avLst/>
            </a:prstGeom>
          </p:spPr>
        </p:pic>
        <p:pic>
          <p:nvPicPr>
            <p:cNvPr id="12" name="Picture 11" descr="A red circle with a white circle and a red speech bubble&#10;&#10;Description automatically generated">
              <a:extLst>
                <a:ext uri="{FF2B5EF4-FFF2-40B4-BE49-F238E27FC236}">
                  <a16:creationId xmlns:a16="http://schemas.microsoft.com/office/drawing/2014/main" id="{FF017B4E-FC71-AF21-F75F-C3561176DC5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53223" y="2662865"/>
              <a:ext cx="1332000" cy="1332000"/>
            </a:xfrm>
            <a:prstGeom prst="rect">
              <a:avLst/>
            </a:prstGeom>
          </p:spPr>
        </p:pic>
        <p:pic>
          <p:nvPicPr>
            <p:cNvPr id="14" name="Picture 13" descr="A logo with a puzzle piece in the middle&#10;&#10;Description automatically generated">
              <a:extLst>
                <a:ext uri="{FF2B5EF4-FFF2-40B4-BE49-F238E27FC236}">
                  <a16:creationId xmlns:a16="http://schemas.microsoft.com/office/drawing/2014/main" id="{CDE3F374-AC1B-97F6-511E-4FEEE1F489B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159849" y="2662865"/>
              <a:ext cx="1334681" cy="1332000"/>
            </a:xfrm>
            <a:prstGeom prst="rect">
              <a:avLst/>
            </a:prstGeom>
          </p:spPr>
        </p:pic>
        <p:pic>
          <p:nvPicPr>
            <p:cNvPr id="16" name="Picture 15" descr="A yellow light bulb in a white circle&#10;&#10;Description automatically generated">
              <a:extLst>
                <a:ext uri="{FF2B5EF4-FFF2-40B4-BE49-F238E27FC236}">
                  <a16:creationId xmlns:a16="http://schemas.microsoft.com/office/drawing/2014/main" id="{B386F317-1001-9F09-6137-C5C282D0E7C2}"/>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569156" y="2662865"/>
              <a:ext cx="1334669" cy="1332000"/>
            </a:xfrm>
            <a:prstGeom prst="rect">
              <a:avLst/>
            </a:prstGeom>
          </p:spPr>
        </p:pic>
        <p:pic>
          <p:nvPicPr>
            <p:cNvPr id="18" name="Picture 17" descr="A green circle with a leaf and text&#10;&#10;Description automatically generated">
              <a:extLst>
                <a:ext uri="{FF2B5EF4-FFF2-40B4-BE49-F238E27FC236}">
                  <a16:creationId xmlns:a16="http://schemas.microsoft.com/office/drawing/2014/main" id="{F0818FCF-DEF6-73C7-C815-736CD6A4645A}"/>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008426" y="2662865"/>
              <a:ext cx="1334669" cy="1332000"/>
            </a:xfrm>
            <a:prstGeom prst="rect">
              <a:avLst/>
            </a:prstGeom>
          </p:spPr>
        </p:pic>
        <p:pic>
          <p:nvPicPr>
            <p:cNvPr id="20" name="Picture 19" descr="A green circle with white text and a mountain in the middle&#10;&#10;Description automatically generated">
              <a:extLst>
                <a:ext uri="{FF2B5EF4-FFF2-40B4-BE49-F238E27FC236}">
                  <a16:creationId xmlns:a16="http://schemas.microsoft.com/office/drawing/2014/main" id="{96AC1E0A-388F-AB97-D3AF-0DE1A79CE162}"/>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447696" y="2662865"/>
              <a:ext cx="1334669" cy="1332000"/>
            </a:xfrm>
            <a:prstGeom prst="rect">
              <a:avLst/>
            </a:prstGeom>
          </p:spPr>
        </p:pic>
        <p:pic>
          <p:nvPicPr>
            <p:cNvPr id="22" name="Picture 21" descr="A blue and white logo with a arrow pointing up&#10;&#10;Description automatically generated">
              <a:extLst>
                <a:ext uri="{FF2B5EF4-FFF2-40B4-BE49-F238E27FC236}">
                  <a16:creationId xmlns:a16="http://schemas.microsoft.com/office/drawing/2014/main" id="{5602ADAD-3829-666F-43BB-2F69EA0A32D7}"/>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886966" y="2662865"/>
              <a:ext cx="1332000" cy="1332000"/>
            </a:xfrm>
            <a:prstGeom prst="rect">
              <a:avLst/>
            </a:prstGeom>
          </p:spPr>
        </p:pic>
        <p:pic>
          <p:nvPicPr>
            <p:cNvPr id="24" name="Picture 23" descr="A blue circle with white text and blue logo&#10;&#10;Description automatically generated">
              <a:extLst>
                <a:ext uri="{FF2B5EF4-FFF2-40B4-BE49-F238E27FC236}">
                  <a16:creationId xmlns:a16="http://schemas.microsoft.com/office/drawing/2014/main" id="{8E71C07B-01B3-FF86-779A-AED074DA40A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0323567" y="2662865"/>
              <a:ext cx="1334669" cy="1332000"/>
            </a:xfrm>
            <a:prstGeom prst="rect">
              <a:avLst/>
            </a:prstGeom>
          </p:spPr>
        </p:pic>
      </p:grpSp>
    </p:spTree>
    <p:extLst>
      <p:ext uri="{BB962C8B-B14F-4D97-AF65-F5344CB8AC3E}">
        <p14:creationId xmlns:p14="http://schemas.microsoft.com/office/powerpoint/2010/main" val="3790068323"/>
      </p:ext>
    </p:extLst>
  </p:cSld>
  <p:clrMapOvr>
    <a:masterClrMapping/>
  </p:clrMapOvr>
  <mc:AlternateContent xmlns:mc="http://schemas.openxmlformats.org/markup-compatibility/2006">
    <mc:Choice xmlns:p14="http://schemas.microsoft.com/office/powerpoint/2010/main" Requires="p14">
      <p:transition spd="slow" p14:dur="2000" advTm="18326"/>
    </mc:Choice>
    <mc:Fallback>
      <p:transition spd="slow" advTm="1832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10652" y="13874"/>
            <a:ext cx="6139890" cy="738087"/>
          </a:xfrm>
        </p:spPr>
        <p:txBody>
          <a:bodyPr/>
          <a:lstStyle/>
          <a:p>
            <a:r>
              <a:rPr lang="en-GB" dirty="0">
                <a:latin typeface="Comic Sans MS" panose="030F0702030302020204" pitchFamily="66" charset="0"/>
              </a:rPr>
              <a:t>Which Pathway?</a:t>
            </a:r>
          </a:p>
        </p:txBody>
      </p:sp>
      <p:pic>
        <p:nvPicPr>
          <p:cNvPr id="6" name="Picture 5" descr="A blue shield with yellow letters and a blue ribbon&#10;&#10;Description automatically generated">
            <a:extLst>
              <a:ext uri="{FF2B5EF4-FFF2-40B4-BE49-F238E27FC236}">
                <a16:creationId xmlns:a16="http://schemas.microsoft.com/office/drawing/2014/main" id="{B08B2364-AC65-D339-442C-8672CC26781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261" b="95471" l="3367" r="96633">
                        <a14:foregroundMark x1="21168" y1="12500" x2="24916" y2="12500"/>
                        <a14:foregroundMark x1="15993" y1="12500" x2="17691" y2="12500"/>
                        <a14:foregroundMark x1="24916" y1="12500" x2="50000" y2="3442"/>
                        <a14:foregroundMark x1="50505" y1="3442" x2="54063" y2="4738"/>
                        <a14:foregroundMark x1="61111" y1="9239" x2="79461" y2="12681"/>
                        <a14:foregroundMark x1="79461" y1="12681" x2="82660" y2="12500"/>
                        <a14:foregroundMark x1="82943" y1="27656" x2="82963" y2="28674"/>
                        <a14:foregroundMark x1="82891" y1="25005" x2="82923" y2="26641"/>
                        <a14:foregroundMark x1="82660" y1="13043" x2="82885" y2="24660"/>
                        <a14:foregroundMark x1="80814" y1="48324" x2="80640" y2="50181"/>
                        <a14:foregroundMark x1="82394" y1="31444" x2="81850" y2="37255"/>
                        <a14:foregroundMark x1="82456" y1="48525" x2="82155" y2="54348"/>
                        <a14:foregroundMark x1="82155" y1="50906" x2="82323" y2="58514"/>
                        <a14:foregroundMark x1="81987" y1="58514" x2="77441" y2="65036"/>
                        <a14:foregroundMark x1="77609" y1="64312" x2="74074" y2="67391"/>
                        <a14:foregroundMark x1="76936" y1="67210" x2="82828" y2="66667"/>
                        <a14:foregroundMark x1="83333" y1="66667" x2="93266" y2="65217"/>
                        <a14:foregroundMark x1="93266" y1="65217" x2="94444" y2="65399"/>
                        <a14:foregroundMark x1="81481" y1="65761" x2="88384" y2="65761"/>
                        <a14:foregroundMark x1="78788" y1="69022" x2="84343" y2="69203"/>
                        <a14:foregroundMark x1="93603" y1="64674" x2="96801" y2="64312"/>
                        <a14:foregroundMark x1="93434" y1="66304" x2="83502" y2="72283"/>
                        <a14:foregroundMark x1="91414" y1="67754" x2="84512" y2="72826"/>
                        <a14:foregroundMark x1="84848" y1="73551" x2="95623" y2="80435"/>
                        <a14:foregroundMark x1="83643" y1="81995" x2="82997" y2="82065"/>
                        <a14:foregroundMark x1="93098" y1="80978" x2="83893" y2="81969"/>
                        <a14:foregroundMark x1="83502" y1="79348" x2="84343" y2="84783"/>
                        <a14:foregroundMark x1="54656" y1="88386" x2="47643" y2="89312"/>
                        <a14:foregroundMark x1="80583" y1="84964" x2="77666" y2="85349"/>
                        <a14:foregroundMark x1="83333" y1="84601" x2="80583" y2="84964"/>
                        <a14:foregroundMark x1="47643" y1="89312" x2="42424" y2="86413"/>
                        <a14:foregroundMark x1="44613" y1="86232" x2="53872" y2="86957"/>
                        <a14:foregroundMark x1="53872" y1="86957" x2="58464" y2="86569"/>
                        <a14:foregroundMark x1="55051" y1="88768" x2="49832" y2="96014"/>
                        <a14:foregroundMark x1="41919" y1="88225" x2="36869" y2="83877"/>
                        <a14:foregroundMark x1="43939" y1="70109" x2="43939" y2="70109"/>
                        <a14:foregroundMark x1="43939" y1="71014" x2="55387" y2="71920"/>
                        <a14:foregroundMark x1="47306" y1="70471" x2="54714" y2="68116"/>
                        <a14:foregroundMark x1="21549" y1="68659" x2="29461" y2="67029"/>
                        <a14:foregroundMark x1="8111" y1="66201" x2="5556" y2="66123"/>
                        <a14:foregroundMark x1="23401" y1="66667" x2="16261" y2="66449"/>
                        <a14:foregroundMark x1="5556" y1="66123" x2="5051" y2="65761"/>
                        <a14:foregroundMark x1="9119" y1="66091" x2="18182" y2="67572"/>
                        <a14:foregroundMark x1="4882" y1="65399" x2="8373" y2="65969"/>
                        <a14:foregroundMark x1="4714" y1="64855" x2="8077" y2="65469"/>
                        <a14:foregroundMark x1="16327" y1="66341" x2="17003" y2="66304"/>
                        <a14:foregroundMark x1="16644" y1="65819" x2="18182" y2="66123"/>
                        <a14:foregroundMark x1="4545" y1="65217" x2="3367" y2="64855"/>
                        <a14:foregroundMark x1="5724" y1="65942" x2="15993" y2="73007"/>
                        <a14:foregroundMark x1="9933" y1="69203" x2="14478" y2="72826"/>
                        <a14:foregroundMark x1="15488" y1="73370" x2="14310" y2="75181"/>
                        <a14:foregroundMark x1="14310" y1="74638" x2="7239" y2="79348"/>
                        <a14:foregroundMark x1="7912" y1="78623" x2="5387" y2="80072"/>
                        <a14:foregroundMark x1="4882" y1="80254" x2="4882" y2="80254"/>
                        <a14:foregroundMark x1="4714" y1="79891" x2="3367" y2="80435"/>
                        <a14:foregroundMark x1="5051" y1="80254" x2="17677" y2="82609"/>
                        <a14:foregroundMark x1="7071" y1="81159" x2="17340" y2="81703"/>
                        <a14:foregroundMark x1="15657" y1="82246" x2="16330" y2="84783"/>
                        <a14:foregroundMark x1="16498" y1="84783" x2="38215" y2="84058"/>
                        <a14:foregroundMark x1="22054" y1="85145" x2="36195" y2="85870"/>
                        <a14:foregroundMark x1="47980" y1="86232" x2="59776" y2="85804"/>
                        <a14:foregroundMark x1="42929" y1="89130" x2="50000" y2="94384"/>
                        <a14:foregroundMark x1="50000" y1="94384" x2="50168" y2="94746"/>
                        <a14:foregroundMark x1="15320" y1="14674" x2="15320" y2="14674"/>
                        <a14:foregroundMark x1="15941" y1="18407" x2="16162" y2="27899"/>
                        <a14:foregroundMark x1="15825" y1="13406" x2="15870" y2="15321"/>
                        <a14:foregroundMark x1="15825" y1="23551" x2="15680" y2="45560"/>
                        <a14:foregroundMark x1="15836" y1="51369" x2="17172" y2="58333"/>
                        <a14:foregroundMark x1="17172" y1="58333" x2="18013" y2="59420"/>
                        <a14:foregroundMark x1="15488" y1="52717" x2="15320" y2="59601"/>
                        <a14:foregroundMark x1="17845" y1="12319" x2="21549" y2="13043"/>
                        <a14:foregroundMark x1="53704" y1="4529" x2="61785" y2="9239"/>
                        <a14:foregroundMark x1="61785" y1="9239" x2="62121" y2="9239"/>
                        <a14:foregroundMark x1="82960" y1="27701" x2="83091" y2="28665"/>
                        <a14:foregroundMark x1="82555" y1="24734" x2="82786" y2="26431"/>
                        <a14:foregroundMark x1="82492" y1="24275" x2="82500" y2="24332"/>
                        <a14:foregroundMark x1="82323" y1="35688" x2="82492" y2="48913"/>
                        <a14:foregroundMark x1="59933" y1="86413" x2="64815" y2="86051"/>
                        <a14:foregroundMark x1="63805" y1="86051" x2="76936" y2="84964"/>
                        <a14:foregroundMark x1="10101" y1="66486" x2="19529" y2="66848"/>
                        <a14:foregroundMark x1="10606" y1="65580" x2="17172" y2="66667"/>
                        <a14:foregroundMark x1="15993" y1="51449" x2="15320" y2="43841"/>
                        <a14:backgroundMark x1="14646" y1="15399" x2="14815" y2="18478"/>
                        <a14:backgroundMark x1="14310" y1="45652" x2="14646" y2="51449"/>
                        <a14:backgroundMark x1="9259" y1="64312" x2="11360" y2="64406"/>
                        <a14:backgroundMark x1="7744" y1="63768" x2="7071" y2="63768"/>
                        <a14:backgroundMark x1="58586" y1="87862" x2="59124" y2="87841"/>
                        <a14:backgroundMark x1="57576" y1="87862" x2="59091" y2="88225"/>
                        <a14:backgroundMark x1="57576" y1="87862" x2="57407" y2="89855"/>
                        <a14:backgroundMark x1="75961" y1="86692" x2="76768" y2="86775"/>
                        <a14:backgroundMark x1="84848" y1="86051" x2="84680" y2="85688"/>
                        <a14:backgroundMark x1="84512" y1="85326" x2="84512" y2="84058"/>
                        <a14:backgroundMark x1="84175" y1="84964" x2="84175" y2="84964"/>
                        <a14:backgroundMark x1="83333" y1="31703" x2="83217" y2="30453"/>
                        <a14:backgroundMark x1="83670" y1="30797" x2="83670" y2="30382"/>
                        <a14:backgroundMark x1="83838" y1="31341" x2="83668" y2="30382"/>
                        <a14:backgroundMark x1="61546" y1="5708" x2="64141" y2="5978"/>
                        <a14:backgroundMark x1="54223" y1="3929" x2="53535" y2="3623"/>
                        <a14:backgroundMark x1="83670" y1="28623" x2="83838" y2="31341"/>
                        <a14:backgroundMark x1="83838" y1="29167" x2="83670" y2="28080"/>
                        <a14:backgroundMark x1="84175" y1="27899" x2="83502" y2="27355"/>
                        <a14:backgroundMark x1="84343" y1="30072" x2="83165" y2="28261"/>
                        <a14:backgroundMark x1="83838" y1="28804" x2="83333" y2="28080"/>
                      </a14:backgroundRemoval>
                    </a14:imgEffect>
                  </a14:imgLayer>
                </a14:imgProps>
              </a:ext>
            </a:extLst>
          </a:blip>
          <a:stretch>
            <a:fillRect/>
          </a:stretch>
        </p:blipFill>
        <p:spPr>
          <a:xfrm>
            <a:off x="188897" y="162962"/>
            <a:ext cx="1598958" cy="1485900"/>
          </a:xfrm>
          <a:prstGeom prst="rect">
            <a:avLst/>
          </a:prstGeom>
        </p:spPr>
      </p:pic>
      <p:sp>
        <p:nvSpPr>
          <p:cNvPr id="9" name="Rectangle: Rounded Corners 8">
            <a:extLst>
              <a:ext uri="{FF2B5EF4-FFF2-40B4-BE49-F238E27FC236}">
                <a16:creationId xmlns:a16="http://schemas.microsoft.com/office/drawing/2014/main" id="{2C51EF51-EB74-0086-4E95-CDFFA069920A}"/>
              </a:ext>
            </a:extLst>
          </p:cNvPr>
          <p:cNvSpPr/>
          <p:nvPr/>
        </p:nvSpPr>
        <p:spPr>
          <a:xfrm>
            <a:off x="5109172" y="2872212"/>
            <a:ext cx="1973655" cy="1113576"/>
          </a:xfrm>
          <a:prstGeom prst="round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latin typeface="Calibri" panose="020F0502020204030204" pitchFamily="34" charset="0"/>
                <a:cs typeface="Calibri" panose="020F0502020204030204" pitchFamily="34" charset="0"/>
              </a:rPr>
              <a:t>Your Child</a:t>
            </a:r>
          </a:p>
        </p:txBody>
      </p:sp>
      <p:sp>
        <p:nvSpPr>
          <p:cNvPr id="10" name="Rectangle: Rounded Corners 9">
            <a:extLst>
              <a:ext uri="{FF2B5EF4-FFF2-40B4-BE49-F238E27FC236}">
                <a16:creationId xmlns:a16="http://schemas.microsoft.com/office/drawing/2014/main" id="{D37DBD76-CBB5-A703-C3AD-EC1F6C98D107}"/>
              </a:ext>
            </a:extLst>
          </p:cNvPr>
          <p:cNvSpPr/>
          <p:nvPr/>
        </p:nvSpPr>
        <p:spPr>
          <a:xfrm>
            <a:off x="2472285" y="2934408"/>
            <a:ext cx="1973655" cy="1113576"/>
          </a:xfrm>
          <a:prstGeom prst="round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latin typeface="Calibri" panose="020F0502020204030204" pitchFamily="34" charset="0"/>
                <a:cs typeface="Calibri" panose="020F0502020204030204" pitchFamily="34" charset="0"/>
              </a:rPr>
              <a:t>Day Colleges</a:t>
            </a:r>
          </a:p>
        </p:txBody>
      </p:sp>
      <p:sp>
        <p:nvSpPr>
          <p:cNvPr id="11" name="Rectangle: Rounded Corners 10">
            <a:extLst>
              <a:ext uri="{FF2B5EF4-FFF2-40B4-BE49-F238E27FC236}">
                <a16:creationId xmlns:a16="http://schemas.microsoft.com/office/drawing/2014/main" id="{693882CF-6CC8-73D9-6C9E-92CFC5CE9598}"/>
              </a:ext>
            </a:extLst>
          </p:cNvPr>
          <p:cNvSpPr/>
          <p:nvPr/>
        </p:nvSpPr>
        <p:spPr>
          <a:xfrm>
            <a:off x="7711251" y="4288988"/>
            <a:ext cx="1973655" cy="1113576"/>
          </a:xfrm>
          <a:prstGeom prst="round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latin typeface="Calibri" panose="020F0502020204030204" pitchFamily="34" charset="0"/>
                <a:cs typeface="Calibri" panose="020F0502020204030204" pitchFamily="34" charset="0"/>
              </a:rPr>
              <a:t>Residential Colleges</a:t>
            </a:r>
          </a:p>
        </p:txBody>
      </p:sp>
      <p:sp>
        <p:nvSpPr>
          <p:cNvPr id="12" name="Rectangle: Rounded Corners 11">
            <a:extLst>
              <a:ext uri="{FF2B5EF4-FFF2-40B4-BE49-F238E27FC236}">
                <a16:creationId xmlns:a16="http://schemas.microsoft.com/office/drawing/2014/main" id="{2AFE94CD-2FBF-104C-7EB5-172814EC4443}"/>
              </a:ext>
            </a:extLst>
          </p:cNvPr>
          <p:cNvSpPr/>
          <p:nvPr/>
        </p:nvSpPr>
        <p:spPr>
          <a:xfrm>
            <a:off x="7721936" y="2896578"/>
            <a:ext cx="2092484" cy="1113576"/>
          </a:xfrm>
          <a:prstGeom prst="round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latin typeface="Calibri" panose="020F0502020204030204" pitchFamily="34" charset="0"/>
                <a:cs typeface="Calibri" panose="020F0502020204030204" pitchFamily="34" charset="0"/>
              </a:rPr>
              <a:t>Work-Based Learning</a:t>
            </a:r>
          </a:p>
        </p:txBody>
      </p:sp>
      <p:sp>
        <p:nvSpPr>
          <p:cNvPr id="13" name="Rectangle: Rounded Corners 12">
            <a:extLst>
              <a:ext uri="{FF2B5EF4-FFF2-40B4-BE49-F238E27FC236}">
                <a16:creationId xmlns:a16="http://schemas.microsoft.com/office/drawing/2014/main" id="{5DBBA12B-CB8B-07BD-A833-0B4C6F5217DB}"/>
              </a:ext>
            </a:extLst>
          </p:cNvPr>
          <p:cNvSpPr/>
          <p:nvPr/>
        </p:nvSpPr>
        <p:spPr>
          <a:xfrm>
            <a:off x="5109172" y="1096030"/>
            <a:ext cx="1973655" cy="1113576"/>
          </a:xfrm>
          <a:prstGeom prst="round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latin typeface="Calibri" panose="020F0502020204030204" pitchFamily="34" charset="0"/>
                <a:cs typeface="Calibri" panose="020F0502020204030204" pitchFamily="34" charset="0"/>
                <a:hlinkClick r:id="rId5"/>
              </a:rPr>
              <a:t>Care Provision</a:t>
            </a:r>
            <a:endParaRPr lang="en-GB" sz="2800" dirty="0">
              <a:latin typeface="Calibri" panose="020F0502020204030204" pitchFamily="34" charset="0"/>
              <a:cs typeface="Calibri" panose="020F0502020204030204" pitchFamily="34" charset="0"/>
            </a:endParaRPr>
          </a:p>
        </p:txBody>
      </p:sp>
      <p:sp>
        <p:nvSpPr>
          <p:cNvPr id="15" name="Rectangle: Rounded Corners 14">
            <a:extLst>
              <a:ext uri="{FF2B5EF4-FFF2-40B4-BE49-F238E27FC236}">
                <a16:creationId xmlns:a16="http://schemas.microsoft.com/office/drawing/2014/main" id="{22C9DB79-64F7-C403-49E5-1DBB14BA8A0F}"/>
              </a:ext>
            </a:extLst>
          </p:cNvPr>
          <p:cNvSpPr/>
          <p:nvPr/>
        </p:nvSpPr>
        <p:spPr>
          <a:xfrm>
            <a:off x="4792956" y="5271648"/>
            <a:ext cx="2679451" cy="1335386"/>
          </a:xfrm>
          <a:prstGeom prst="round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latin typeface="Calibri" panose="020F0502020204030204" pitchFamily="34" charset="0"/>
                <a:cs typeface="Calibri" panose="020F0502020204030204" pitchFamily="34" charset="0"/>
                <a:hlinkClick r:id="rId6"/>
              </a:rPr>
              <a:t>Wolverhampton Vocational Training Centre</a:t>
            </a:r>
            <a:endParaRPr lang="en-GB" sz="2800" dirty="0">
              <a:latin typeface="Calibri" panose="020F0502020204030204" pitchFamily="34" charset="0"/>
              <a:cs typeface="Calibri" panose="020F0502020204030204" pitchFamily="34" charset="0"/>
            </a:endParaRPr>
          </a:p>
        </p:txBody>
      </p:sp>
      <p:sp>
        <p:nvSpPr>
          <p:cNvPr id="18" name="Rectangle: Rounded Corners 17">
            <a:extLst>
              <a:ext uri="{FF2B5EF4-FFF2-40B4-BE49-F238E27FC236}">
                <a16:creationId xmlns:a16="http://schemas.microsoft.com/office/drawing/2014/main" id="{86CA86FE-AA40-537B-B9A7-6EEDF8727726}"/>
              </a:ext>
            </a:extLst>
          </p:cNvPr>
          <p:cNvSpPr/>
          <p:nvPr/>
        </p:nvSpPr>
        <p:spPr>
          <a:xfrm>
            <a:off x="10476690" y="2966368"/>
            <a:ext cx="1542313" cy="947958"/>
          </a:xfrm>
          <a:prstGeom prst="round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latin typeface="Calibri" panose="020F0502020204030204" pitchFamily="34" charset="0"/>
                <a:cs typeface="Calibri" panose="020F0502020204030204" pitchFamily="34" charset="0"/>
                <a:hlinkClick r:id="rId7"/>
              </a:rPr>
              <a:t>Nova Training</a:t>
            </a:r>
            <a:endParaRPr lang="en-GB" sz="2800" dirty="0">
              <a:latin typeface="Calibri" panose="020F0502020204030204" pitchFamily="34" charset="0"/>
              <a:cs typeface="Calibri" panose="020F0502020204030204" pitchFamily="34" charset="0"/>
            </a:endParaRPr>
          </a:p>
        </p:txBody>
      </p:sp>
      <p:sp>
        <p:nvSpPr>
          <p:cNvPr id="19" name="Rectangle: Rounded Corners 18">
            <a:extLst>
              <a:ext uri="{FF2B5EF4-FFF2-40B4-BE49-F238E27FC236}">
                <a16:creationId xmlns:a16="http://schemas.microsoft.com/office/drawing/2014/main" id="{7FEDBB9E-B14D-9268-1F73-59CF7CCFA11C}"/>
              </a:ext>
            </a:extLst>
          </p:cNvPr>
          <p:cNvSpPr/>
          <p:nvPr/>
        </p:nvSpPr>
        <p:spPr>
          <a:xfrm>
            <a:off x="347309" y="2714908"/>
            <a:ext cx="1368000" cy="502921"/>
          </a:xfrm>
          <a:prstGeom prst="round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latin typeface="Calibri" panose="020F0502020204030204" pitchFamily="34" charset="0"/>
                <a:cs typeface="Calibri" panose="020F0502020204030204" pitchFamily="34" charset="0"/>
                <a:hlinkClick r:id="rId8"/>
              </a:rPr>
              <a:t>Cannock</a:t>
            </a:r>
            <a:endParaRPr lang="en-GB" sz="2000" dirty="0">
              <a:latin typeface="Calibri" panose="020F0502020204030204" pitchFamily="34" charset="0"/>
              <a:cs typeface="Calibri" panose="020F0502020204030204" pitchFamily="34" charset="0"/>
            </a:endParaRPr>
          </a:p>
        </p:txBody>
      </p:sp>
      <p:sp>
        <p:nvSpPr>
          <p:cNvPr id="20" name="Rectangle: Rounded Corners 19">
            <a:extLst>
              <a:ext uri="{FF2B5EF4-FFF2-40B4-BE49-F238E27FC236}">
                <a16:creationId xmlns:a16="http://schemas.microsoft.com/office/drawing/2014/main" id="{56A1D40D-16E9-FC05-1CBA-05517A3EDAEC}"/>
              </a:ext>
            </a:extLst>
          </p:cNvPr>
          <p:cNvSpPr/>
          <p:nvPr/>
        </p:nvSpPr>
        <p:spPr>
          <a:xfrm>
            <a:off x="368185" y="3481527"/>
            <a:ext cx="1368000" cy="502921"/>
          </a:xfrm>
          <a:prstGeom prst="round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latin typeface="Calibri" panose="020F0502020204030204" pitchFamily="34" charset="0"/>
                <a:cs typeface="Calibri" panose="020F0502020204030204" pitchFamily="34" charset="0"/>
                <a:hlinkClick r:id="rId9"/>
              </a:rPr>
              <a:t>Rodbaston</a:t>
            </a:r>
            <a:endParaRPr lang="en-GB" sz="2000" dirty="0">
              <a:latin typeface="Calibri" panose="020F0502020204030204" pitchFamily="34" charset="0"/>
              <a:cs typeface="Calibri" panose="020F0502020204030204" pitchFamily="34" charset="0"/>
            </a:endParaRPr>
          </a:p>
        </p:txBody>
      </p:sp>
      <p:sp>
        <p:nvSpPr>
          <p:cNvPr id="21" name="Rectangle: Rounded Corners 20">
            <a:extLst>
              <a:ext uri="{FF2B5EF4-FFF2-40B4-BE49-F238E27FC236}">
                <a16:creationId xmlns:a16="http://schemas.microsoft.com/office/drawing/2014/main" id="{A3AEFCA6-ADE8-0E10-1AB6-378941909D67}"/>
              </a:ext>
            </a:extLst>
          </p:cNvPr>
          <p:cNvSpPr/>
          <p:nvPr/>
        </p:nvSpPr>
        <p:spPr>
          <a:xfrm>
            <a:off x="368185" y="4411597"/>
            <a:ext cx="1368000" cy="504000"/>
          </a:xfrm>
          <a:prstGeom prst="round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latin typeface="Calibri" panose="020F0502020204030204" pitchFamily="34" charset="0"/>
                <a:cs typeface="Calibri" panose="020F0502020204030204" pitchFamily="34" charset="0"/>
                <a:hlinkClick r:id="rId10"/>
              </a:rPr>
              <a:t>Stafford</a:t>
            </a:r>
            <a:endParaRPr lang="en-GB" sz="2000" dirty="0">
              <a:latin typeface="Calibri" panose="020F0502020204030204" pitchFamily="34" charset="0"/>
              <a:cs typeface="Calibri" panose="020F0502020204030204" pitchFamily="34" charset="0"/>
            </a:endParaRPr>
          </a:p>
        </p:txBody>
      </p:sp>
      <p:sp>
        <p:nvSpPr>
          <p:cNvPr id="22" name="Rectangle: Rounded Corners 21">
            <a:extLst>
              <a:ext uri="{FF2B5EF4-FFF2-40B4-BE49-F238E27FC236}">
                <a16:creationId xmlns:a16="http://schemas.microsoft.com/office/drawing/2014/main" id="{CD017675-6CDD-581B-9150-CE0AEE7D0363}"/>
              </a:ext>
            </a:extLst>
          </p:cNvPr>
          <p:cNvSpPr/>
          <p:nvPr/>
        </p:nvSpPr>
        <p:spPr>
          <a:xfrm>
            <a:off x="2788818" y="1829128"/>
            <a:ext cx="1368000" cy="504000"/>
          </a:xfrm>
          <a:prstGeom prst="round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latin typeface="Calibri" panose="020F0502020204030204" pitchFamily="34" charset="0"/>
                <a:cs typeface="Calibri" panose="020F0502020204030204" pitchFamily="34" charset="0"/>
                <a:hlinkClick r:id="rId11"/>
              </a:rPr>
              <a:t>Lichfield</a:t>
            </a:r>
            <a:endParaRPr lang="en-GB" sz="2000" dirty="0">
              <a:latin typeface="Calibri" panose="020F0502020204030204" pitchFamily="34" charset="0"/>
              <a:cs typeface="Calibri" panose="020F0502020204030204" pitchFamily="34" charset="0"/>
            </a:endParaRPr>
          </a:p>
        </p:txBody>
      </p:sp>
      <p:sp>
        <p:nvSpPr>
          <p:cNvPr id="23" name="Rectangle: Rounded Corners 22">
            <a:extLst>
              <a:ext uri="{FF2B5EF4-FFF2-40B4-BE49-F238E27FC236}">
                <a16:creationId xmlns:a16="http://schemas.microsoft.com/office/drawing/2014/main" id="{FA173637-8870-1CD7-7D4D-7942B1D35A39}"/>
              </a:ext>
            </a:extLst>
          </p:cNvPr>
          <p:cNvSpPr/>
          <p:nvPr/>
        </p:nvSpPr>
        <p:spPr>
          <a:xfrm>
            <a:off x="3611779" y="4573041"/>
            <a:ext cx="1368000" cy="504000"/>
          </a:xfrm>
          <a:prstGeom prst="round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latin typeface="Calibri" panose="020F0502020204030204" pitchFamily="34" charset="0"/>
                <a:cs typeface="Calibri" panose="020F0502020204030204" pitchFamily="34" charset="0"/>
                <a:hlinkClick r:id="rId12"/>
              </a:rPr>
              <a:t>Walsall</a:t>
            </a:r>
            <a:endParaRPr lang="en-GB" sz="2000" dirty="0">
              <a:latin typeface="Calibri" panose="020F0502020204030204" pitchFamily="34" charset="0"/>
              <a:cs typeface="Calibri" panose="020F0502020204030204" pitchFamily="34" charset="0"/>
            </a:endParaRPr>
          </a:p>
        </p:txBody>
      </p:sp>
      <p:sp>
        <p:nvSpPr>
          <p:cNvPr id="24" name="Rectangle: Rounded Corners 23">
            <a:extLst>
              <a:ext uri="{FF2B5EF4-FFF2-40B4-BE49-F238E27FC236}">
                <a16:creationId xmlns:a16="http://schemas.microsoft.com/office/drawing/2014/main" id="{F0A3D9DC-EE95-D2DE-537D-67C60C12F88B}"/>
              </a:ext>
            </a:extLst>
          </p:cNvPr>
          <p:cNvSpPr/>
          <p:nvPr/>
        </p:nvSpPr>
        <p:spPr>
          <a:xfrm>
            <a:off x="2004800" y="4558524"/>
            <a:ext cx="1368000" cy="504000"/>
          </a:xfrm>
          <a:prstGeom prst="round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latin typeface="Calibri" panose="020F0502020204030204" pitchFamily="34" charset="0"/>
                <a:cs typeface="Calibri" panose="020F0502020204030204" pitchFamily="34" charset="0"/>
                <a:hlinkClick r:id="rId13"/>
              </a:rPr>
              <a:t>Tamworth</a:t>
            </a:r>
            <a:endParaRPr lang="en-GB" sz="2000" dirty="0">
              <a:latin typeface="Calibri" panose="020F0502020204030204" pitchFamily="34" charset="0"/>
              <a:cs typeface="Calibri" panose="020F0502020204030204" pitchFamily="34" charset="0"/>
            </a:endParaRPr>
          </a:p>
        </p:txBody>
      </p:sp>
      <p:sp>
        <p:nvSpPr>
          <p:cNvPr id="25" name="Rectangle: Rounded Corners 24">
            <a:extLst>
              <a:ext uri="{FF2B5EF4-FFF2-40B4-BE49-F238E27FC236}">
                <a16:creationId xmlns:a16="http://schemas.microsoft.com/office/drawing/2014/main" id="{0E8B69F2-BD67-7E25-687A-D6634905D96E}"/>
              </a:ext>
            </a:extLst>
          </p:cNvPr>
          <p:cNvSpPr/>
          <p:nvPr/>
        </p:nvSpPr>
        <p:spPr>
          <a:xfrm>
            <a:off x="10078821" y="5705183"/>
            <a:ext cx="1368000" cy="504000"/>
          </a:xfrm>
          <a:prstGeom prst="round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latin typeface="Calibri" panose="020F0502020204030204" pitchFamily="34" charset="0"/>
                <a:cs typeface="Calibri" panose="020F0502020204030204" pitchFamily="34" charset="0"/>
                <a:hlinkClick r:id="rId14"/>
              </a:rPr>
              <a:t>NATSPEC</a:t>
            </a:r>
            <a:endParaRPr lang="en-GB" sz="2000" dirty="0">
              <a:latin typeface="Calibri" panose="020F0502020204030204" pitchFamily="34" charset="0"/>
              <a:cs typeface="Calibri" panose="020F0502020204030204" pitchFamily="34" charset="0"/>
            </a:endParaRPr>
          </a:p>
        </p:txBody>
      </p:sp>
      <p:sp>
        <p:nvSpPr>
          <p:cNvPr id="26" name="Arrow: Right 25">
            <a:extLst>
              <a:ext uri="{FF2B5EF4-FFF2-40B4-BE49-F238E27FC236}">
                <a16:creationId xmlns:a16="http://schemas.microsoft.com/office/drawing/2014/main" id="{6B7F2218-5986-9C9B-C444-FFE61E067B39}"/>
              </a:ext>
            </a:extLst>
          </p:cNvPr>
          <p:cNvSpPr/>
          <p:nvPr/>
        </p:nvSpPr>
        <p:spPr>
          <a:xfrm rot="11578525">
            <a:off x="1838004" y="2990534"/>
            <a:ext cx="497941" cy="142629"/>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Arrow: Right 26">
            <a:extLst>
              <a:ext uri="{FF2B5EF4-FFF2-40B4-BE49-F238E27FC236}">
                <a16:creationId xmlns:a16="http://schemas.microsoft.com/office/drawing/2014/main" id="{6A9CB538-6614-62DD-B554-F38E3212FD37}"/>
              </a:ext>
            </a:extLst>
          </p:cNvPr>
          <p:cNvSpPr/>
          <p:nvPr/>
        </p:nvSpPr>
        <p:spPr>
          <a:xfrm rot="10800000">
            <a:off x="1847659" y="3635370"/>
            <a:ext cx="497941" cy="142629"/>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Arrow: Right 27">
            <a:extLst>
              <a:ext uri="{FF2B5EF4-FFF2-40B4-BE49-F238E27FC236}">
                <a16:creationId xmlns:a16="http://schemas.microsoft.com/office/drawing/2014/main" id="{9D1D471A-9254-77DB-2095-C271702F5BC4}"/>
              </a:ext>
            </a:extLst>
          </p:cNvPr>
          <p:cNvSpPr/>
          <p:nvPr/>
        </p:nvSpPr>
        <p:spPr>
          <a:xfrm rot="8692692">
            <a:off x="1795292" y="4160174"/>
            <a:ext cx="497941" cy="150922"/>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Arrow: Right 28">
            <a:extLst>
              <a:ext uri="{FF2B5EF4-FFF2-40B4-BE49-F238E27FC236}">
                <a16:creationId xmlns:a16="http://schemas.microsoft.com/office/drawing/2014/main" id="{A5CCBE3F-1F17-B0CD-5ACA-06B331A9E33E}"/>
              </a:ext>
            </a:extLst>
          </p:cNvPr>
          <p:cNvSpPr/>
          <p:nvPr/>
        </p:nvSpPr>
        <p:spPr>
          <a:xfrm rot="16200000">
            <a:off x="3223848" y="2559163"/>
            <a:ext cx="497941" cy="142629"/>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Arrow: Right 29">
            <a:extLst>
              <a:ext uri="{FF2B5EF4-FFF2-40B4-BE49-F238E27FC236}">
                <a16:creationId xmlns:a16="http://schemas.microsoft.com/office/drawing/2014/main" id="{7AE5896A-C5D9-B2D4-08ED-75F08E785DE4}"/>
              </a:ext>
            </a:extLst>
          </p:cNvPr>
          <p:cNvSpPr/>
          <p:nvPr/>
        </p:nvSpPr>
        <p:spPr>
          <a:xfrm rot="4176711">
            <a:off x="3907573" y="4236723"/>
            <a:ext cx="497941" cy="142629"/>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Arrow: Right 30">
            <a:extLst>
              <a:ext uri="{FF2B5EF4-FFF2-40B4-BE49-F238E27FC236}">
                <a16:creationId xmlns:a16="http://schemas.microsoft.com/office/drawing/2014/main" id="{32AC48DB-D4D6-5574-53F8-9E13D6FE83A0}"/>
              </a:ext>
            </a:extLst>
          </p:cNvPr>
          <p:cNvSpPr/>
          <p:nvPr/>
        </p:nvSpPr>
        <p:spPr>
          <a:xfrm rot="6915422">
            <a:off x="2638453" y="4225353"/>
            <a:ext cx="497941" cy="142629"/>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Arrow: Right 31">
            <a:extLst>
              <a:ext uri="{FF2B5EF4-FFF2-40B4-BE49-F238E27FC236}">
                <a16:creationId xmlns:a16="http://schemas.microsoft.com/office/drawing/2014/main" id="{1159CC7B-4944-41E4-E426-9499077B3B3D}"/>
              </a:ext>
            </a:extLst>
          </p:cNvPr>
          <p:cNvSpPr/>
          <p:nvPr/>
        </p:nvSpPr>
        <p:spPr>
          <a:xfrm rot="2275342">
            <a:off x="9628579" y="5477618"/>
            <a:ext cx="497941" cy="142629"/>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rrow: Right 32">
            <a:extLst>
              <a:ext uri="{FF2B5EF4-FFF2-40B4-BE49-F238E27FC236}">
                <a16:creationId xmlns:a16="http://schemas.microsoft.com/office/drawing/2014/main" id="{4FF355E7-6F96-CE3C-B6B7-94B6A471A749}"/>
              </a:ext>
            </a:extLst>
          </p:cNvPr>
          <p:cNvSpPr/>
          <p:nvPr/>
        </p:nvSpPr>
        <p:spPr>
          <a:xfrm rot="16200000">
            <a:off x="5883712" y="2418515"/>
            <a:ext cx="497941" cy="216000"/>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Arrow: Right 33">
            <a:extLst>
              <a:ext uri="{FF2B5EF4-FFF2-40B4-BE49-F238E27FC236}">
                <a16:creationId xmlns:a16="http://schemas.microsoft.com/office/drawing/2014/main" id="{4DED0603-E7E2-6619-82E3-04ECB0EAEFF9}"/>
              </a:ext>
            </a:extLst>
          </p:cNvPr>
          <p:cNvSpPr/>
          <p:nvPr/>
        </p:nvSpPr>
        <p:spPr>
          <a:xfrm rot="5400000">
            <a:off x="5677224" y="4555597"/>
            <a:ext cx="904261" cy="216000"/>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Arrow: Right 34">
            <a:extLst>
              <a:ext uri="{FF2B5EF4-FFF2-40B4-BE49-F238E27FC236}">
                <a16:creationId xmlns:a16="http://schemas.microsoft.com/office/drawing/2014/main" id="{54B25D05-B40D-8B5E-73B2-735F64AA74E4}"/>
              </a:ext>
            </a:extLst>
          </p:cNvPr>
          <p:cNvSpPr/>
          <p:nvPr/>
        </p:nvSpPr>
        <p:spPr>
          <a:xfrm rot="19243789">
            <a:off x="7106906" y="2754480"/>
            <a:ext cx="497941" cy="216000"/>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Arrow: Right 35">
            <a:extLst>
              <a:ext uri="{FF2B5EF4-FFF2-40B4-BE49-F238E27FC236}">
                <a16:creationId xmlns:a16="http://schemas.microsoft.com/office/drawing/2014/main" id="{90840078-75C7-971D-716C-CFF7C3910F25}"/>
              </a:ext>
            </a:extLst>
          </p:cNvPr>
          <p:cNvSpPr/>
          <p:nvPr/>
        </p:nvSpPr>
        <p:spPr>
          <a:xfrm>
            <a:off x="7128732" y="3344190"/>
            <a:ext cx="497941" cy="216000"/>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Rounded Corners 13">
            <a:extLst>
              <a:ext uri="{FF2B5EF4-FFF2-40B4-BE49-F238E27FC236}">
                <a16:creationId xmlns:a16="http://schemas.microsoft.com/office/drawing/2014/main" id="{A26E0871-6A5B-1582-A618-E4F4E7907FE0}"/>
              </a:ext>
            </a:extLst>
          </p:cNvPr>
          <p:cNvSpPr/>
          <p:nvPr/>
        </p:nvSpPr>
        <p:spPr>
          <a:xfrm>
            <a:off x="7550148" y="1561210"/>
            <a:ext cx="1973655" cy="1113576"/>
          </a:xfrm>
          <a:prstGeom prst="round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latin typeface="Calibri" panose="020F0502020204030204" pitchFamily="34" charset="0"/>
                <a:cs typeface="Calibri" panose="020F0502020204030204" pitchFamily="34" charset="0"/>
              </a:rPr>
              <a:t>6</a:t>
            </a:r>
            <a:r>
              <a:rPr lang="en-GB" sz="2800" baseline="30000" dirty="0">
                <a:latin typeface="Calibri" panose="020F0502020204030204" pitchFamily="34" charset="0"/>
                <a:cs typeface="Calibri" panose="020F0502020204030204" pitchFamily="34" charset="0"/>
              </a:rPr>
              <a:t>th</a:t>
            </a:r>
            <a:r>
              <a:rPr lang="en-GB" sz="2800" dirty="0">
                <a:latin typeface="Calibri" panose="020F0502020204030204" pitchFamily="34" charset="0"/>
                <a:cs typeface="Calibri" panose="020F0502020204030204" pitchFamily="34" charset="0"/>
              </a:rPr>
              <a:t> Form</a:t>
            </a:r>
          </a:p>
        </p:txBody>
      </p:sp>
      <p:sp>
        <p:nvSpPr>
          <p:cNvPr id="16" name="Rectangle: Rounded Corners 15">
            <a:extLst>
              <a:ext uri="{FF2B5EF4-FFF2-40B4-BE49-F238E27FC236}">
                <a16:creationId xmlns:a16="http://schemas.microsoft.com/office/drawing/2014/main" id="{1B960AA0-4957-2795-954F-98C422346A69}"/>
              </a:ext>
            </a:extLst>
          </p:cNvPr>
          <p:cNvSpPr/>
          <p:nvPr/>
        </p:nvSpPr>
        <p:spPr>
          <a:xfrm>
            <a:off x="8845649" y="226998"/>
            <a:ext cx="1356307" cy="712579"/>
          </a:xfrm>
          <a:prstGeom prst="round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latin typeface="Calibri" panose="020F0502020204030204" pitchFamily="34" charset="0"/>
                <a:cs typeface="Calibri" panose="020F0502020204030204" pitchFamily="34" charset="0"/>
                <a:hlinkClick r:id="rId15"/>
              </a:rPr>
              <a:t>HVH</a:t>
            </a:r>
            <a:endParaRPr lang="en-GB" sz="2800" dirty="0">
              <a:latin typeface="Calibri" panose="020F0502020204030204" pitchFamily="34" charset="0"/>
              <a:cs typeface="Calibri" panose="020F0502020204030204" pitchFamily="34" charset="0"/>
            </a:endParaRPr>
          </a:p>
        </p:txBody>
      </p:sp>
      <p:sp>
        <p:nvSpPr>
          <p:cNvPr id="17" name="Rectangle: Rounded Corners 16">
            <a:extLst>
              <a:ext uri="{FF2B5EF4-FFF2-40B4-BE49-F238E27FC236}">
                <a16:creationId xmlns:a16="http://schemas.microsoft.com/office/drawing/2014/main" id="{8F44A742-C56C-39B1-9A75-B988E9BB5737}"/>
              </a:ext>
            </a:extLst>
          </p:cNvPr>
          <p:cNvSpPr/>
          <p:nvPr/>
        </p:nvSpPr>
        <p:spPr>
          <a:xfrm>
            <a:off x="10081674" y="1255205"/>
            <a:ext cx="1356307" cy="776710"/>
          </a:xfrm>
          <a:prstGeom prst="round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latin typeface="Calibri" panose="020F0502020204030204" pitchFamily="34" charset="0"/>
                <a:cs typeface="Calibri" panose="020F0502020204030204" pitchFamily="34" charset="0"/>
              </a:rPr>
              <a:t>Other School</a:t>
            </a:r>
          </a:p>
        </p:txBody>
      </p:sp>
      <p:sp>
        <p:nvSpPr>
          <p:cNvPr id="37" name="Arrow: Right 36">
            <a:extLst>
              <a:ext uri="{FF2B5EF4-FFF2-40B4-BE49-F238E27FC236}">
                <a16:creationId xmlns:a16="http://schemas.microsoft.com/office/drawing/2014/main" id="{E9376541-058D-7DDF-B1AE-E25C67B58F56}"/>
              </a:ext>
            </a:extLst>
          </p:cNvPr>
          <p:cNvSpPr/>
          <p:nvPr/>
        </p:nvSpPr>
        <p:spPr>
          <a:xfrm rot="17317320">
            <a:off x="9130603" y="1152273"/>
            <a:ext cx="497941" cy="142629"/>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Arrow: Right 37">
            <a:extLst>
              <a:ext uri="{FF2B5EF4-FFF2-40B4-BE49-F238E27FC236}">
                <a16:creationId xmlns:a16="http://schemas.microsoft.com/office/drawing/2014/main" id="{2A6AB96D-FF94-5277-7A68-320C822F7A90}"/>
              </a:ext>
            </a:extLst>
          </p:cNvPr>
          <p:cNvSpPr/>
          <p:nvPr/>
        </p:nvSpPr>
        <p:spPr>
          <a:xfrm rot="19669944">
            <a:off x="9581130" y="2074203"/>
            <a:ext cx="497941" cy="142629"/>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Arrow: Right 38">
            <a:extLst>
              <a:ext uri="{FF2B5EF4-FFF2-40B4-BE49-F238E27FC236}">
                <a16:creationId xmlns:a16="http://schemas.microsoft.com/office/drawing/2014/main" id="{BD75192E-C0F4-FA46-23A2-EC8F2FA116FD}"/>
              </a:ext>
            </a:extLst>
          </p:cNvPr>
          <p:cNvSpPr/>
          <p:nvPr/>
        </p:nvSpPr>
        <p:spPr>
          <a:xfrm>
            <a:off x="9877549" y="3354278"/>
            <a:ext cx="497941" cy="142629"/>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Arrow: Right 39">
            <a:extLst>
              <a:ext uri="{FF2B5EF4-FFF2-40B4-BE49-F238E27FC236}">
                <a16:creationId xmlns:a16="http://schemas.microsoft.com/office/drawing/2014/main" id="{52EFA41E-1353-200D-71F8-133E7F602715}"/>
              </a:ext>
            </a:extLst>
          </p:cNvPr>
          <p:cNvSpPr/>
          <p:nvPr/>
        </p:nvSpPr>
        <p:spPr>
          <a:xfrm rot="1733896">
            <a:off x="7116421" y="4056825"/>
            <a:ext cx="497941" cy="216000"/>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Arrow: Right 41">
            <a:extLst>
              <a:ext uri="{FF2B5EF4-FFF2-40B4-BE49-F238E27FC236}">
                <a16:creationId xmlns:a16="http://schemas.microsoft.com/office/drawing/2014/main" id="{F8B64B16-DA38-E887-9BD2-3EE84D3D2325}"/>
              </a:ext>
            </a:extLst>
          </p:cNvPr>
          <p:cNvSpPr/>
          <p:nvPr/>
        </p:nvSpPr>
        <p:spPr>
          <a:xfrm rot="10800000">
            <a:off x="4532324" y="3344190"/>
            <a:ext cx="497941" cy="216000"/>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49217576"/>
      </p:ext>
    </p:extLst>
  </p:cSld>
  <p:clrMapOvr>
    <a:masterClrMapping/>
  </p:clrMapOvr>
  <mc:AlternateContent xmlns:mc="http://schemas.openxmlformats.org/markup-compatibility/2006">
    <mc:Choice xmlns:p14="http://schemas.microsoft.com/office/powerpoint/2010/main" Requires="p14">
      <p:transition spd="slow" p14:dur="2000" advTm="45040"/>
    </mc:Choice>
    <mc:Fallback>
      <p:transition spd="slow" advTm="4504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A9452-44C2-4445-927D-E11A51D37AA8}"/>
              </a:ext>
            </a:extLst>
          </p:cNvPr>
          <p:cNvSpPr>
            <a:spLocks noGrp="1"/>
          </p:cNvSpPr>
          <p:nvPr>
            <p:ph type="title"/>
          </p:nvPr>
        </p:nvSpPr>
        <p:spPr>
          <a:xfrm>
            <a:off x="3531094" y="-200487"/>
            <a:ext cx="6554867" cy="1524000"/>
          </a:xfrm>
        </p:spPr>
        <p:txBody>
          <a:bodyPr/>
          <a:lstStyle/>
          <a:p>
            <a:r>
              <a:rPr lang="en-GB" dirty="0">
                <a:latin typeface="Comic Sans MS" panose="030F0702030302020204" pitchFamily="66" charset="0"/>
              </a:rPr>
              <a:t>Post 16 Transport</a:t>
            </a:r>
          </a:p>
        </p:txBody>
      </p:sp>
      <p:sp>
        <p:nvSpPr>
          <p:cNvPr id="3" name="Content Placeholder 2">
            <a:extLst>
              <a:ext uri="{FF2B5EF4-FFF2-40B4-BE49-F238E27FC236}">
                <a16:creationId xmlns:a16="http://schemas.microsoft.com/office/drawing/2014/main" id="{90E80057-F626-4B33-909A-ACCA90B16DB9}"/>
              </a:ext>
            </a:extLst>
          </p:cNvPr>
          <p:cNvSpPr>
            <a:spLocks noGrp="1"/>
          </p:cNvSpPr>
          <p:nvPr>
            <p:ph idx="1"/>
          </p:nvPr>
        </p:nvSpPr>
        <p:spPr>
          <a:xfrm>
            <a:off x="81481" y="2106629"/>
            <a:ext cx="12032056" cy="3612332"/>
          </a:xfrm>
        </p:spPr>
        <p:txBody>
          <a:bodyPr>
            <a:noAutofit/>
          </a:bodyPr>
          <a:lstStyle/>
          <a:p>
            <a:r>
              <a:rPr lang="en-GB" sz="2400" dirty="0">
                <a:solidFill>
                  <a:schemeClr val="tx1"/>
                </a:solidFill>
                <a:latin typeface="Comic Sans MS" panose="030F0702030302020204" pitchFamily="66" charset="0"/>
              </a:rPr>
              <a:t>Unfortunately transport for post 16 students is not funded by the local education authority.</a:t>
            </a:r>
          </a:p>
          <a:p>
            <a:r>
              <a:rPr lang="en-GB" sz="2400" dirty="0">
                <a:solidFill>
                  <a:schemeClr val="tx1"/>
                </a:solidFill>
                <a:latin typeface="Comic Sans MS" panose="030F0702030302020204" pitchFamily="66" charset="0"/>
              </a:rPr>
              <a:t>There are schemes available for low-income families which will contribute some of the cost of transport, but you will need to contact the establishment you are wishing your child to attend as to what the process of applying for it is, if you are eligible.</a:t>
            </a:r>
          </a:p>
          <a:p>
            <a:r>
              <a:rPr lang="en-GB" sz="2400" dirty="0">
                <a:solidFill>
                  <a:schemeClr val="tx1"/>
                </a:solidFill>
                <a:latin typeface="Comic Sans MS" panose="030F0702030302020204" pitchFamily="66" charset="0"/>
              </a:rPr>
              <a:t>We can arrange travel training for your child, if appropriate, and the travel trainer will take your child to apply for a heavily discounted travel card.</a:t>
            </a:r>
          </a:p>
        </p:txBody>
      </p:sp>
      <p:pic>
        <p:nvPicPr>
          <p:cNvPr id="4" name="Picture 3" descr="A blue shield with yellow letters and a blue ribbon&#10;&#10;Description automatically generated">
            <a:extLst>
              <a:ext uri="{FF2B5EF4-FFF2-40B4-BE49-F238E27FC236}">
                <a16:creationId xmlns:a16="http://schemas.microsoft.com/office/drawing/2014/main" id="{87ECCE46-4EBF-B07F-2E49-033518B17C12}"/>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3261" b="95471" l="3367" r="96633">
                        <a14:foregroundMark x1="21168" y1="12500" x2="24916" y2="12500"/>
                        <a14:foregroundMark x1="15993" y1="12500" x2="17691" y2="12500"/>
                        <a14:foregroundMark x1="24916" y1="12500" x2="50000" y2="3442"/>
                        <a14:foregroundMark x1="50505" y1="3442" x2="54063" y2="4738"/>
                        <a14:foregroundMark x1="61111" y1="9239" x2="79461" y2="12681"/>
                        <a14:foregroundMark x1="79461" y1="12681" x2="82660" y2="12500"/>
                        <a14:foregroundMark x1="82943" y1="27656" x2="82963" y2="28674"/>
                        <a14:foregroundMark x1="82891" y1="25005" x2="82923" y2="26641"/>
                        <a14:foregroundMark x1="82660" y1="13043" x2="82885" y2="24660"/>
                        <a14:foregroundMark x1="80814" y1="48324" x2="80640" y2="50181"/>
                        <a14:foregroundMark x1="82394" y1="31444" x2="81850" y2="37255"/>
                        <a14:foregroundMark x1="82456" y1="48525" x2="82155" y2="54348"/>
                        <a14:foregroundMark x1="82155" y1="50906" x2="82323" y2="58514"/>
                        <a14:foregroundMark x1="81987" y1="58514" x2="77441" y2="65036"/>
                        <a14:foregroundMark x1="77609" y1="64312" x2="74074" y2="67391"/>
                        <a14:foregroundMark x1="76936" y1="67210" x2="82828" y2="66667"/>
                        <a14:foregroundMark x1="83333" y1="66667" x2="93266" y2="65217"/>
                        <a14:foregroundMark x1="93266" y1="65217" x2="94444" y2="65399"/>
                        <a14:foregroundMark x1="81481" y1="65761" x2="88384" y2="65761"/>
                        <a14:foregroundMark x1="78788" y1="69022" x2="84343" y2="69203"/>
                        <a14:foregroundMark x1="93603" y1="64674" x2="96801" y2="64312"/>
                        <a14:foregroundMark x1="93434" y1="66304" x2="83502" y2="72283"/>
                        <a14:foregroundMark x1="91414" y1="67754" x2="84512" y2="72826"/>
                        <a14:foregroundMark x1="84848" y1="73551" x2="95623" y2="80435"/>
                        <a14:foregroundMark x1="83643" y1="81995" x2="82997" y2="82065"/>
                        <a14:foregroundMark x1="93098" y1="80978" x2="83893" y2="81969"/>
                        <a14:foregroundMark x1="83502" y1="79348" x2="84343" y2="84783"/>
                        <a14:foregroundMark x1="54656" y1="88386" x2="47643" y2="89312"/>
                        <a14:foregroundMark x1="80583" y1="84964" x2="77666" y2="85349"/>
                        <a14:foregroundMark x1="83333" y1="84601" x2="80583" y2="84964"/>
                        <a14:foregroundMark x1="47643" y1="89312" x2="42424" y2="86413"/>
                        <a14:foregroundMark x1="44613" y1="86232" x2="53872" y2="86957"/>
                        <a14:foregroundMark x1="53872" y1="86957" x2="58464" y2="86569"/>
                        <a14:foregroundMark x1="55051" y1="88768" x2="49832" y2="96014"/>
                        <a14:foregroundMark x1="41919" y1="88225" x2="36869" y2="83877"/>
                        <a14:foregroundMark x1="43939" y1="70109" x2="43939" y2="70109"/>
                        <a14:foregroundMark x1="43939" y1="71014" x2="55387" y2="71920"/>
                        <a14:foregroundMark x1="47306" y1="70471" x2="54714" y2="68116"/>
                        <a14:foregroundMark x1="21549" y1="68659" x2="29461" y2="67029"/>
                        <a14:foregroundMark x1="8111" y1="66201" x2="5556" y2="66123"/>
                        <a14:foregroundMark x1="23401" y1="66667" x2="16261" y2="66449"/>
                        <a14:foregroundMark x1="5556" y1="66123" x2="5051" y2="65761"/>
                        <a14:foregroundMark x1="9119" y1="66091" x2="18182" y2="67572"/>
                        <a14:foregroundMark x1="4882" y1="65399" x2="8373" y2="65969"/>
                        <a14:foregroundMark x1="4714" y1="64855" x2="8077" y2="65469"/>
                        <a14:foregroundMark x1="16327" y1="66341" x2="17003" y2="66304"/>
                        <a14:foregroundMark x1="16644" y1="65819" x2="18182" y2="66123"/>
                        <a14:foregroundMark x1="4545" y1="65217" x2="3367" y2="64855"/>
                        <a14:foregroundMark x1="5724" y1="65942" x2="15993" y2="73007"/>
                        <a14:foregroundMark x1="9933" y1="69203" x2="14478" y2="72826"/>
                        <a14:foregroundMark x1="15488" y1="73370" x2="14310" y2="75181"/>
                        <a14:foregroundMark x1="14310" y1="74638" x2="7239" y2="79348"/>
                        <a14:foregroundMark x1="7912" y1="78623" x2="5387" y2="80072"/>
                        <a14:foregroundMark x1="4882" y1="80254" x2="4882" y2="80254"/>
                        <a14:foregroundMark x1="4714" y1="79891" x2="3367" y2="80435"/>
                        <a14:foregroundMark x1="5051" y1="80254" x2="17677" y2="82609"/>
                        <a14:foregroundMark x1="7071" y1="81159" x2="17340" y2="81703"/>
                        <a14:foregroundMark x1="15657" y1="82246" x2="16330" y2="84783"/>
                        <a14:foregroundMark x1="16498" y1="84783" x2="38215" y2="84058"/>
                        <a14:foregroundMark x1="22054" y1="85145" x2="36195" y2="85870"/>
                        <a14:foregroundMark x1="47980" y1="86232" x2="59776" y2="85804"/>
                        <a14:foregroundMark x1="42929" y1="89130" x2="50000" y2="94384"/>
                        <a14:foregroundMark x1="50000" y1="94384" x2="50168" y2="94746"/>
                        <a14:foregroundMark x1="15320" y1="14674" x2="15320" y2="14674"/>
                        <a14:foregroundMark x1="15941" y1="18407" x2="16162" y2="27899"/>
                        <a14:foregroundMark x1="15825" y1="13406" x2="15870" y2="15321"/>
                        <a14:foregroundMark x1="15825" y1="23551" x2="15680" y2="45560"/>
                        <a14:foregroundMark x1="15836" y1="51369" x2="17172" y2="58333"/>
                        <a14:foregroundMark x1="17172" y1="58333" x2="18013" y2="59420"/>
                        <a14:foregroundMark x1="15488" y1="52717" x2="15320" y2="59601"/>
                        <a14:foregroundMark x1="17845" y1="12319" x2="21549" y2="13043"/>
                        <a14:foregroundMark x1="53704" y1="4529" x2="61785" y2="9239"/>
                        <a14:foregroundMark x1="61785" y1="9239" x2="62121" y2="9239"/>
                        <a14:foregroundMark x1="82960" y1="27701" x2="83091" y2="28665"/>
                        <a14:foregroundMark x1="82555" y1="24734" x2="82786" y2="26431"/>
                        <a14:foregroundMark x1="82492" y1="24275" x2="82500" y2="24332"/>
                        <a14:foregroundMark x1="82323" y1="35688" x2="82492" y2="48913"/>
                        <a14:foregroundMark x1="59933" y1="86413" x2="64815" y2="86051"/>
                        <a14:foregroundMark x1="63805" y1="86051" x2="76936" y2="84964"/>
                        <a14:foregroundMark x1="10101" y1="66486" x2="19529" y2="66848"/>
                        <a14:foregroundMark x1="10606" y1="65580" x2="17172" y2="66667"/>
                        <a14:foregroundMark x1="15993" y1="51449" x2="15320" y2="43841"/>
                        <a14:backgroundMark x1="14646" y1="15399" x2="14815" y2="18478"/>
                        <a14:backgroundMark x1="14310" y1="45652" x2="14646" y2="51449"/>
                        <a14:backgroundMark x1="9259" y1="64312" x2="11360" y2="64406"/>
                        <a14:backgroundMark x1="7744" y1="63768" x2="7071" y2="63768"/>
                        <a14:backgroundMark x1="58586" y1="87862" x2="59124" y2="87841"/>
                        <a14:backgroundMark x1="57576" y1="87862" x2="59091" y2="88225"/>
                        <a14:backgroundMark x1="57576" y1="87862" x2="57407" y2="89855"/>
                        <a14:backgroundMark x1="75961" y1="86692" x2="76768" y2="86775"/>
                        <a14:backgroundMark x1="84848" y1="86051" x2="84680" y2="85688"/>
                        <a14:backgroundMark x1="84512" y1="85326" x2="84512" y2="84058"/>
                        <a14:backgroundMark x1="84175" y1="84964" x2="84175" y2="84964"/>
                        <a14:backgroundMark x1="83333" y1="31703" x2="83217" y2="30453"/>
                        <a14:backgroundMark x1="83670" y1="30797" x2="83670" y2="30382"/>
                        <a14:backgroundMark x1="83838" y1="31341" x2="83668" y2="30382"/>
                        <a14:backgroundMark x1="61546" y1="5708" x2="64141" y2="5978"/>
                        <a14:backgroundMark x1="54223" y1="3929" x2="53535" y2="3623"/>
                        <a14:backgroundMark x1="83670" y1="28623" x2="83838" y2="31341"/>
                        <a14:backgroundMark x1="83838" y1="29167" x2="83670" y2="28080"/>
                        <a14:backgroundMark x1="84175" y1="27899" x2="83502" y2="27355"/>
                        <a14:backgroundMark x1="84343" y1="30072" x2="83165" y2="28261"/>
                        <a14:backgroundMark x1="83838" y1="28804" x2="83333" y2="28080"/>
                      </a14:backgroundRemoval>
                    </a14:imgEffect>
                  </a14:imgLayer>
                </a14:imgProps>
              </a:ext>
            </a:extLst>
          </a:blip>
          <a:stretch>
            <a:fillRect/>
          </a:stretch>
        </p:blipFill>
        <p:spPr>
          <a:xfrm>
            <a:off x="188897" y="162962"/>
            <a:ext cx="1598958" cy="1485900"/>
          </a:xfrm>
          <a:prstGeom prst="rect">
            <a:avLst/>
          </a:prstGeom>
        </p:spPr>
      </p:pic>
    </p:spTree>
    <p:extLst>
      <p:ext uri="{BB962C8B-B14F-4D97-AF65-F5344CB8AC3E}">
        <p14:creationId xmlns:p14="http://schemas.microsoft.com/office/powerpoint/2010/main" val="310253969"/>
      </p:ext>
    </p:extLst>
  </p:cSld>
  <p:clrMapOvr>
    <a:masterClrMapping/>
  </p:clrMapOvr>
  <mc:AlternateContent xmlns:mc="http://schemas.openxmlformats.org/markup-compatibility/2006">
    <mc:Choice xmlns:p14="http://schemas.microsoft.com/office/powerpoint/2010/main" Requires="p14">
      <p:transition spd="slow" p14:dur="2000" advTm="38641"/>
    </mc:Choice>
    <mc:Fallback>
      <p:transition spd="slow" advTm="3864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3799C-0DB0-49EC-A0C9-3E75FB6E2BF0}"/>
              </a:ext>
            </a:extLst>
          </p:cNvPr>
          <p:cNvSpPr>
            <a:spLocks noGrp="1"/>
          </p:cNvSpPr>
          <p:nvPr>
            <p:ph type="title"/>
          </p:nvPr>
        </p:nvSpPr>
        <p:spPr>
          <a:xfrm>
            <a:off x="1620677" y="264251"/>
            <a:ext cx="8950653" cy="994741"/>
          </a:xfrm>
        </p:spPr>
        <p:txBody>
          <a:bodyPr>
            <a:normAutofit fontScale="90000"/>
          </a:bodyPr>
          <a:lstStyle/>
          <a:p>
            <a:r>
              <a:rPr lang="en-GB" dirty="0">
                <a:latin typeface="Comic Sans MS" panose="030F0702030302020204" pitchFamily="66" charset="0"/>
              </a:rPr>
              <a:t>Thinking of staying on in 6</a:t>
            </a:r>
            <a:r>
              <a:rPr lang="en-GB" baseline="30000" dirty="0">
                <a:latin typeface="Comic Sans MS" panose="030F0702030302020204" pitchFamily="66" charset="0"/>
              </a:rPr>
              <a:t>th</a:t>
            </a:r>
            <a:r>
              <a:rPr lang="en-GB" dirty="0">
                <a:latin typeface="Comic Sans MS" panose="030F0702030302020204" pitchFamily="66" charset="0"/>
              </a:rPr>
              <a:t> Form?</a:t>
            </a:r>
          </a:p>
        </p:txBody>
      </p:sp>
      <p:sp>
        <p:nvSpPr>
          <p:cNvPr id="3" name="Content Placeholder 2">
            <a:extLst>
              <a:ext uri="{FF2B5EF4-FFF2-40B4-BE49-F238E27FC236}">
                <a16:creationId xmlns:a16="http://schemas.microsoft.com/office/drawing/2014/main" id="{8792C72A-EBE6-4349-B56E-6EE16B38DD90}"/>
              </a:ext>
            </a:extLst>
          </p:cNvPr>
          <p:cNvSpPr>
            <a:spLocks noGrp="1"/>
          </p:cNvSpPr>
          <p:nvPr>
            <p:ph idx="1"/>
          </p:nvPr>
        </p:nvSpPr>
        <p:spPr>
          <a:xfrm>
            <a:off x="135189" y="2400300"/>
            <a:ext cx="11921622" cy="2771352"/>
          </a:xfrm>
        </p:spPr>
        <p:txBody>
          <a:bodyPr>
            <a:normAutofit fontScale="25000" lnSpcReduction="20000"/>
          </a:bodyPr>
          <a:lstStyle/>
          <a:p>
            <a:pPr algn="ctr"/>
            <a:r>
              <a:rPr lang="en-GB" sz="12800" dirty="0">
                <a:solidFill>
                  <a:schemeClr val="tx1"/>
                </a:solidFill>
                <a:latin typeface="Comic Sans MS" panose="030F0702030302020204" pitchFamily="66" charset="0"/>
              </a:rPr>
              <a:t>What can we offer you?</a:t>
            </a:r>
          </a:p>
          <a:p>
            <a:pPr algn="ctr"/>
            <a:r>
              <a:rPr lang="en-GB" sz="12800" dirty="0">
                <a:solidFill>
                  <a:schemeClr val="tx1"/>
                </a:solidFill>
                <a:latin typeface="Comic Sans MS" panose="030F0702030302020204" pitchFamily="66" charset="0"/>
              </a:rPr>
              <a:t>Dedicated, well-trained staff</a:t>
            </a:r>
          </a:p>
          <a:p>
            <a:pPr algn="ctr"/>
            <a:r>
              <a:rPr lang="en-GB" sz="12800" dirty="0">
                <a:solidFill>
                  <a:schemeClr val="tx1"/>
                </a:solidFill>
                <a:latin typeface="Comic Sans MS" panose="030F0702030302020204" pitchFamily="66" charset="0"/>
              </a:rPr>
              <a:t>Generous accommodation for learning</a:t>
            </a:r>
          </a:p>
          <a:p>
            <a:pPr algn="ctr"/>
            <a:r>
              <a:rPr lang="en-GB" sz="12800" dirty="0">
                <a:solidFill>
                  <a:schemeClr val="tx1"/>
                </a:solidFill>
                <a:latin typeface="Comic Sans MS" panose="030F0702030302020204" pitchFamily="66" charset="0"/>
              </a:rPr>
              <a:t>English and Maths lessons led by specialists</a:t>
            </a:r>
          </a:p>
          <a:p>
            <a:pPr algn="ctr"/>
            <a:r>
              <a:rPr lang="en-GB" sz="12800" dirty="0">
                <a:solidFill>
                  <a:schemeClr val="tx1"/>
                </a:solidFill>
                <a:latin typeface="Comic Sans MS" panose="030F0702030302020204" pitchFamily="66" charset="0"/>
              </a:rPr>
              <a:t>Work related learning and experience</a:t>
            </a:r>
          </a:p>
          <a:p>
            <a:pPr algn="ctr"/>
            <a:r>
              <a:rPr lang="en-GB" sz="12800" dirty="0">
                <a:solidFill>
                  <a:schemeClr val="tx1"/>
                </a:solidFill>
                <a:latin typeface="Comic Sans MS" panose="030F0702030302020204" pitchFamily="66" charset="0"/>
              </a:rPr>
              <a:t>BTEC vocational courses</a:t>
            </a:r>
          </a:p>
          <a:p>
            <a:pPr algn="ctr"/>
            <a:r>
              <a:rPr lang="en-GB" sz="12800" dirty="0">
                <a:solidFill>
                  <a:schemeClr val="tx1"/>
                </a:solidFill>
                <a:latin typeface="Comic Sans MS" panose="030F0702030302020204" pitchFamily="66" charset="0"/>
              </a:rPr>
              <a:t>If you are applying to our 6</a:t>
            </a:r>
            <a:r>
              <a:rPr lang="en-GB" sz="12800" baseline="30000" dirty="0">
                <a:solidFill>
                  <a:schemeClr val="tx1"/>
                </a:solidFill>
                <a:latin typeface="Comic Sans MS" panose="030F0702030302020204" pitchFamily="66" charset="0"/>
              </a:rPr>
              <a:t>th</a:t>
            </a:r>
            <a:r>
              <a:rPr lang="en-GB" sz="12800" dirty="0">
                <a:solidFill>
                  <a:schemeClr val="tx1"/>
                </a:solidFill>
                <a:latin typeface="Comic Sans MS" panose="030F0702030302020204" pitchFamily="66" charset="0"/>
              </a:rPr>
              <a:t> Form, we offer a bursary of up to £400 per term.</a:t>
            </a:r>
          </a:p>
          <a:p>
            <a:pPr algn="ctr"/>
            <a:endParaRPr lang="en-GB" sz="3200" dirty="0">
              <a:latin typeface="Comic Sans MS" panose="030F0702030302020204" pitchFamily="66" charset="0"/>
            </a:endParaRPr>
          </a:p>
        </p:txBody>
      </p:sp>
      <p:pic>
        <p:nvPicPr>
          <p:cNvPr id="4" name="Picture 3" descr="A blue shield with yellow letters and a blue ribbon&#10;&#10;Description automatically generated">
            <a:extLst>
              <a:ext uri="{FF2B5EF4-FFF2-40B4-BE49-F238E27FC236}">
                <a16:creationId xmlns:a16="http://schemas.microsoft.com/office/drawing/2014/main" id="{C284615D-1866-766E-8A0A-9B9FF8B2314B}"/>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3261" b="95471" l="3367" r="96633">
                        <a14:foregroundMark x1="21168" y1="12500" x2="24916" y2="12500"/>
                        <a14:foregroundMark x1="15993" y1="12500" x2="17691" y2="12500"/>
                        <a14:foregroundMark x1="24916" y1="12500" x2="50000" y2="3442"/>
                        <a14:foregroundMark x1="50505" y1="3442" x2="54063" y2="4738"/>
                        <a14:foregroundMark x1="61111" y1="9239" x2="79461" y2="12681"/>
                        <a14:foregroundMark x1="79461" y1="12681" x2="82660" y2="12500"/>
                        <a14:foregroundMark x1="82943" y1="27656" x2="82963" y2="28674"/>
                        <a14:foregroundMark x1="82891" y1="25005" x2="82923" y2="26641"/>
                        <a14:foregroundMark x1="82660" y1="13043" x2="82885" y2="24660"/>
                        <a14:foregroundMark x1="80814" y1="48324" x2="80640" y2="50181"/>
                        <a14:foregroundMark x1="82394" y1="31444" x2="81850" y2="37255"/>
                        <a14:foregroundMark x1="82456" y1="48525" x2="82155" y2="54348"/>
                        <a14:foregroundMark x1="82155" y1="50906" x2="82323" y2="58514"/>
                        <a14:foregroundMark x1="81987" y1="58514" x2="77441" y2="65036"/>
                        <a14:foregroundMark x1="77609" y1="64312" x2="74074" y2="67391"/>
                        <a14:foregroundMark x1="76936" y1="67210" x2="82828" y2="66667"/>
                        <a14:foregroundMark x1="83333" y1="66667" x2="93266" y2="65217"/>
                        <a14:foregroundMark x1="93266" y1="65217" x2="94444" y2="65399"/>
                        <a14:foregroundMark x1="81481" y1="65761" x2="88384" y2="65761"/>
                        <a14:foregroundMark x1="78788" y1="69022" x2="84343" y2="69203"/>
                        <a14:foregroundMark x1="93603" y1="64674" x2="96801" y2="64312"/>
                        <a14:foregroundMark x1="93434" y1="66304" x2="83502" y2="72283"/>
                        <a14:foregroundMark x1="91414" y1="67754" x2="84512" y2="72826"/>
                        <a14:foregroundMark x1="84848" y1="73551" x2="95623" y2="80435"/>
                        <a14:foregroundMark x1="83643" y1="81995" x2="82997" y2="82065"/>
                        <a14:foregroundMark x1="93098" y1="80978" x2="83893" y2="81969"/>
                        <a14:foregroundMark x1="83502" y1="79348" x2="84343" y2="84783"/>
                        <a14:foregroundMark x1="54656" y1="88386" x2="47643" y2="89312"/>
                        <a14:foregroundMark x1="80583" y1="84964" x2="77666" y2="85349"/>
                        <a14:foregroundMark x1="83333" y1="84601" x2="80583" y2="84964"/>
                        <a14:foregroundMark x1="47643" y1="89312" x2="42424" y2="86413"/>
                        <a14:foregroundMark x1="44613" y1="86232" x2="53872" y2="86957"/>
                        <a14:foregroundMark x1="53872" y1="86957" x2="58464" y2="86569"/>
                        <a14:foregroundMark x1="55051" y1="88768" x2="49832" y2="96014"/>
                        <a14:foregroundMark x1="41919" y1="88225" x2="36869" y2="83877"/>
                        <a14:foregroundMark x1="43939" y1="70109" x2="43939" y2="70109"/>
                        <a14:foregroundMark x1="43939" y1="71014" x2="55387" y2="71920"/>
                        <a14:foregroundMark x1="47306" y1="70471" x2="54714" y2="68116"/>
                        <a14:foregroundMark x1="21549" y1="68659" x2="29461" y2="67029"/>
                        <a14:foregroundMark x1="8111" y1="66201" x2="5556" y2="66123"/>
                        <a14:foregroundMark x1="23401" y1="66667" x2="16261" y2="66449"/>
                        <a14:foregroundMark x1="5556" y1="66123" x2="5051" y2="65761"/>
                        <a14:foregroundMark x1="9119" y1="66091" x2="18182" y2="67572"/>
                        <a14:foregroundMark x1="4882" y1="65399" x2="8373" y2="65969"/>
                        <a14:foregroundMark x1="4714" y1="64855" x2="8077" y2="65469"/>
                        <a14:foregroundMark x1="16327" y1="66341" x2="17003" y2="66304"/>
                        <a14:foregroundMark x1="16644" y1="65819" x2="18182" y2="66123"/>
                        <a14:foregroundMark x1="4545" y1="65217" x2="3367" y2="64855"/>
                        <a14:foregroundMark x1="5724" y1="65942" x2="15993" y2="73007"/>
                        <a14:foregroundMark x1="9933" y1="69203" x2="14478" y2="72826"/>
                        <a14:foregroundMark x1="15488" y1="73370" x2="14310" y2="75181"/>
                        <a14:foregroundMark x1="14310" y1="74638" x2="7239" y2="79348"/>
                        <a14:foregroundMark x1="7912" y1="78623" x2="5387" y2="80072"/>
                        <a14:foregroundMark x1="4882" y1="80254" x2="4882" y2="80254"/>
                        <a14:foregroundMark x1="4714" y1="79891" x2="3367" y2="80435"/>
                        <a14:foregroundMark x1="5051" y1="80254" x2="17677" y2="82609"/>
                        <a14:foregroundMark x1="7071" y1="81159" x2="17340" y2="81703"/>
                        <a14:foregroundMark x1="15657" y1="82246" x2="16330" y2="84783"/>
                        <a14:foregroundMark x1="16498" y1="84783" x2="38215" y2="84058"/>
                        <a14:foregroundMark x1="22054" y1="85145" x2="36195" y2="85870"/>
                        <a14:foregroundMark x1="47980" y1="86232" x2="59776" y2="85804"/>
                        <a14:foregroundMark x1="42929" y1="89130" x2="50000" y2="94384"/>
                        <a14:foregroundMark x1="50000" y1="94384" x2="50168" y2="94746"/>
                        <a14:foregroundMark x1="15320" y1="14674" x2="15320" y2="14674"/>
                        <a14:foregroundMark x1="15941" y1="18407" x2="16162" y2="27899"/>
                        <a14:foregroundMark x1="15825" y1="13406" x2="15870" y2="15321"/>
                        <a14:foregroundMark x1="15825" y1="23551" x2="15680" y2="45560"/>
                        <a14:foregroundMark x1="15836" y1="51369" x2="17172" y2="58333"/>
                        <a14:foregroundMark x1="17172" y1="58333" x2="18013" y2="59420"/>
                        <a14:foregroundMark x1="15488" y1="52717" x2="15320" y2="59601"/>
                        <a14:foregroundMark x1="17845" y1="12319" x2="21549" y2="13043"/>
                        <a14:foregroundMark x1="53704" y1="4529" x2="61785" y2="9239"/>
                        <a14:foregroundMark x1="61785" y1="9239" x2="62121" y2="9239"/>
                        <a14:foregroundMark x1="82960" y1="27701" x2="83091" y2="28665"/>
                        <a14:foregroundMark x1="82555" y1="24734" x2="82786" y2="26431"/>
                        <a14:foregroundMark x1="82492" y1="24275" x2="82500" y2="24332"/>
                        <a14:foregroundMark x1="82323" y1="35688" x2="82492" y2="48913"/>
                        <a14:foregroundMark x1="59933" y1="86413" x2="64815" y2="86051"/>
                        <a14:foregroundMark x1="63805" y1="86051" x2="76936" y2="84964"/>
                        <a14:foregroundMark x1="10101" y1="66486" x2="19529" y2="66848"/>
                        <a14:foregroundMark x1="10606" y1="65580" x2="17172" y2="66667"/>
                        <a14:foregroundMark x1="15993" y1="51449" x2="15320" y2="43841"/>
                        <a14:backgroundMark x1="14646" y1="15399" x2="14815" y2="18478"/>
                        <a14:backgroundMark x1="14310" y1="45652" x2="14646" y2="51449"/>
                        <a14:backgroundMark x1="9259" y1="64312" x2="11360" y2="64406"/>
                        <a14:backgroundMark x1="7744" y1="63768" x2="7071" y2="63768"/>
                        <a14:backgroundMark x1="58586" y1="87862" x2="59124" y2="87841"/>
                        <a14:backgroundMark x1="57576" y1="87862" x2="59091" y2="88225"/>
                        <a14:backgroundMark x1="57576" y1="87862" x2="57407" y2="89855"/>
                        <a14:backgroundMark x1="75961" y1="86692" x2="76768" y2="86775"/>
                        <a14:backgroundMark x1="84848" y1="86051" x2="84680" y2="85688"/>
                        <a14:backgroundMark x1="84512" y1="85326" x2="84512" y2="84058"/>
                        <a14:backgroundMark x1="84175" y1="84964" x2="84175" y2="84964"/>
                        <a14:backgroundMark x1="83333" y1="31703" x2="83217" y2="30453"/>
                        <a14:backgroundMark x1="83670" y1="30797" x2="83670" y2="30382"/>
                        <a14:backgroundMark x1="83838" y1="31341" x2="83668" y2="30382"/>
                        <a14:backgroundMark x1="61546" y1="5708" x2="64141" y2="5978"/>
                        <a14:backgroundMark x1="54223" y1="3929" x2="53535" y2="3623"/>
                        <a14:backgroundMark x1="83670" y1="28623" x2="83838" y2="31341"/>
                        <a14:backgroundMark x1="83838" y1="29167" x2="83670" y2="28080"/>
                        <a14:backgroundMark x1="84175" y1="27899" x2="83502" y2="27355"/>
                        <a14:backgroundMark x1="84343" y1="30072" x2="83165" y2="28261"/>
                        <a14:backgroundMark x1="83838" y1="28804" x2="83333" y2="28080"/>
                      </a14:backgroundRemoval>
                    </a14:imgEffect>
                  </a14:imgLayer>
                </a14:imgProps>
              </a:ext>
            </a:extLst>
          </a:blip>
          <a:stretch>
            <a:fillRect/>
          </a:stretch>
        </p:blipFill>
        <p:spPr>
          <a:xfrm>
            <a:off x="188897" y="162962"/>
            <a:ext cx="1598958" cy="1485900"/>
          </a:xfrm>
          <a:prstGeom prst="rect">
            <a:avLst/>
          </a:prstGeom>
        </p:spPr>
      </p:pic>
    </p:spTree>
    <p:extLst>
      <p:ext uri="{BB962C8B-B14F-4D97-AF65-F5344CB8AC3E}">
        <p14:creationId xmlns:p14="http://schemas.microsoft.com/office/powerpoint/2010/main" val="1327243305"/>
      </p:ext>
    </p:extLst>
  </p:cSld>
  <p:clrMapOvr>
    <a:masterClrMapping/>
  </p:clrMapOvr>
  <mc:AlternateContent xmlns:mc="http://schemas.openxmlformats.org/markup-compatibility/2006">
    <mc:Choice xmlns:p14="http://schemas.microsoft.com/office/powerpoint/2010/main" Requires="p14">
      <p:transition spd="slow" p14:dur="2000" advTm="18948"/>
    </mc:Choice>
    <mc:Fallback>
      <p:transition spd="slow" advTm="1894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3799C-0DB0-49EC-A0C9-3E75FB6E2BF0}"/>
              </a:ext>
            </a:extLst>
          </p:cNvPr>
          <p:cNvSpPr>
            <a:spLocks noGrp="1"/>
          </p:cNvSpPr>
          <p:nvPr>
            <p:ph type="title"/>
          </p:nvPr>
        </p:nvSpPr>
        <p:spPr>
          <a:xfrm>
            <a:off x="2226001" y="408541"/>
            <a:ext cx="7441841" cy="994741"/>
          </a:xfrm>
        </p:spPr>
        <p:txBody>
          <a:bodyPr>
            <a:normAutofit/>
          </a:bodyPr>
          <a:lstStyle/>
          <a:p>
            <a:r>
              <a:rPr lang="en-GB" dirty="0">
                <a:latin typeface="Comic Sans MS" panose="030F0702030302020204" pitchFamily="66" charset="0"/>
              </a:rPr>
              <a:t>6</a:t>
            </a:r>
            <a:r>
              <a:rPr lang="en-GB" baseline="30000" dirty="0">
                <a:latin typeface="Comic Sans MS" panose="030F0702030302020204" pitchFamily="66" charset="0"/>
              </a:rPr>
              <a:t>th</a:t>
            </a:r>
            <a:r>
              <a:rPr lang="en-GB" dirty="0">
                <a:latin typeface="Comic Sans MS" panose="030F0702030302020204" pitchFamily="66" charset="0"/>
              </a:rPr>
              <a:t> Form teaching Staff</a:t>
            </a:r>
          </a:p>
        </p:txBody>
      </p:sp>
      <p:pic>
        <p:nvPicPr>
          <p:cNvPr id="4" name="Picture 3" descr="A blue shield with yellow letters and a blue ribbon&#10;&#10;Description automatically generated">
            <a:extLst>
              <a:ext uri="{FF2B5EF4-FFF2-40B4-BE49-F238E27FC236}">
                <a16:creationId xmlns:a16="http://schemas.microsoft.com/office/drawing/2014/main" id="{C284615D-1866-766E-8A0A-9B9FF8B2314B}"/>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3261" b="95471" l="3367" r="96633">
                        <a14:foregroundMark x1="21168" y1="12500" x2="24916" y2="12500"/>
                        <a14:foregroundMark x1="15993" y1="12500" x2="17691" y2="12500"/>
                        <a14:foregroundMark x1="24916" y1="12500" x2="50000" y2="3442"/>
                        <a14:foregroundMark x1="50505" y1="3442" x2="54063" y2="4738"/>
                        <a14:foregroundMark x1="61111" y1="9239" x2="79461" y2="12681"/>
                        <a14:foregroundMark x1="79461" y1="12681" x2="82660" y2="12500"/>
                        <a14:foregroundMark x1="82943" y1="27656" x2="82963" y2="28674"/>
                        <a14:foregroundMark x1="82891" y1="25005" x2="82923" y2="26641"/>
                        <a14:foregroundMark x1="82660" y1="13043" x2="82885" y2="24660"/>
                        <a14:foregroundMark x1="80814" y1="48324" x2="80640" y2="50181"/>
                        <a14:foregroundMark x1="82394" y1="31444" x2="81850" y2="37255"/>
                        <a14:foregroundMark x1="82456" y1="48525" x2="82155" y2="54348"/>
                        <a14:foregroundMark x1="82155" y1="50906" x2="82323" y2="58514"/>
                        <a14:foregroundMark x1="81987" y1="58514" x2="77441" y2="65036"/>
                        <a14:foregroundMark x1="77609" y1="64312" x2="74074" y2="67391"/>
                        <a14:foregroundMark x1="76936" y1="67210" x2="82828" y2="66667"/>
                        <a14:foregroundMark x1="83333" y1="66667" x2="93266" y2="65217"/>
                        <a14:foregroundMark x1="93266" y1="65217" x2="94444" y2="65399"/>
                        <a14:foregroundMark x1="81481" y1="65761" x2="88384" y2="65761"/>
                        <a14:foregroundMark x1="78788" y1="69022" x2="84343" y2="69203"/>
                        <a14:foregroundMark x1="93603" y1="64674" x2="96801" y2="64312"/>
                        <a14:foregroundMark x1="93434" y1="66304" x2="83502" y2="72283"/>
                        <a14:foregroundMark x1="91414" y1="67754" x2="84512" y2="72826"/>
                        <a14:foregroundMark x1="84848" y1="73551" x2="95623" y2="80435"/>
                        <a14:foregroundMark x1="83643" y1="81995" x2="82997" y2="82065"/>
                        <a14:foregroundMark x1="93098" y1="80978" x2="83893" y2="81969"/>
                        <a14:foregroundMark x1="83502" y1="79348" x2="84343" y2="84783"/>
                        <a14:foregroundMark x1="54656" y1="88386" x2="47643" y2="89312"/>
                        <a14:foregroundMark x1="80583" y1="84964" x2="77666" y2="85349"/>
                        <a14:foregroundMark x1="83333" y1="84601" x2="80583" y2="84964"/>
                        <a14:foregroundMark x1="47643" y1="89312" x2="42424" y2="86413"/>
                        <a14:foregroundMark x1="44613" y1="86232" x2="53872" y2="86957"/>
                        <a14:foregroundMark x1="53872" y1="86957" x2="58464" y2="86569"/>
                        <a14:foregroundMark x1="55051" y1="88768" x2="49832" y2="96014"/>
                        <a14:foregroundMark x1="41919" y1="88225" x2="36869" y2="83877"/>
                        <a14:foregroundMark x1="43939" y1="70109" x2="43939" y2="70109"/>
                        <a14:foregroundMark x1="43939" y1="71014" x2="55387" y2="71920"/>
                        <a14:foregroundMark x1="47306" y1="70471" x2="54714" y2="68116"/>
                        <a14:foregroundMark x1="21549" y1="68659" x2="29461" y2="67029"/>
                        <a14:foregroundMark x1="8111" y1="66201" x2="5556" y2="66123"/>
                        <a14:foregroundMark x1="23401" y1="66667" x2="16261" y2="66449"/>
                        <a14:foregroundMark x1="5556" y1="66123" x2="5051" y2="65761"/>
                        <a14:foregroundMark x1="9119" y1="66091" x2="18182" y2="67572"/>
                        <a14:foregroundMark x1="4882" y1="65399" x2="8373" y2="65969"/>
                        <a14:foregroundMark x1="4714" y1="64855" x2="8077" y2="65469"/>
                        <a14:foregroundMark x1="16327" y1="66341" x2="17003" y2="66304"/>
                        <a14:foregroundMark x1="16644" y1="65819" x2="18182" y2="66123"/>
                        <a14:foregroundMark x1="4545" y1="65217" x2="3367" y2="64855"/>
                        <a14:foregroundMark x1="5724" y1="65942" x2="15993" y2="73007"/>
                        <a14:foregroundMark x1="9933" y1="69203" x2="14478" y2="72826"/>
                        <a14:foregroundMark x1="15488" y1="73370" x2="14310" y2="75181"/>
                        <a14:foregroundMark x1="14310" y1="74638" x2="7239" y2="79348"/>
                        <a14:foregroundMark x1="7912" y1="78623" x2="5387" y2="80072"/>
                        <a14:foregroundMark x1="4882" y1="80254" x2="4882" y2="80254"/>
                        <a14:foregroundMark x1="4714" y1="79891" x2="3367" y2="80435"/>
                        <a14:foregroundMark x1="5051" y1="80254" x2="17677" y2="82609"/>
                        <a14:foregroundMark x1="7071" y1="81159" x2="17340" y2="81703"/>
                        <a14:foregroundMark x1="15657" y1="82246" x2="16330" y2="84783"/>
                        <a14:foregroundMark x1="16498" y1="84783" x2="38215" y2="84058"/>
                        <a14:foregroundMark x1="22054" y1="85145" x2="36195" y2="85870"/>
                        <a14:foregroundMark x1="47980" y1="86232" x2="59776" y2="85804"/>
                        <a14:foregroundMark x1="42929" y1="89130" x2="50000" y2="94384"/>
                        <a14:foregroundMark x1="50000" y1="94384" x2="50168" y2="94746"/>
                        <a14:foregroundMark x1="15320" y1="14674" x2="15320" y2="14674"/>
                        <a14:foregroundMark x1="15941" y1="18407" x2="16162" y2="27899"/>
                        <a14:foregroundMark x1="15825" y1="13406" x2="15870" y2="15321"/>
                        <a14:foregroundMark x1="15825" y1="23551" x2="15680" y2="45560"/>
                        <a14:foregroundMark x1="15836" y1="51369" x2="17172" y2="58333"/>
                        <a14:foregroundMark x1="17172" y1="58333" x2="18013" y2="59420"/>
                        <a14:foregroundMark x1="15488" y1="52717" x2="15320" y2="59601"/>
                        <a14:foregroundMark x1="17845" y1="12319" x2="21549" y2="13043"/>
                        <a14:foregroundMark x1="53704" y1="4529" x2="61785" y2="9239"/>
                        <a14:foregroundMark x1="61785" y1="9239" x2="62121" y2="9239"/>
                        <a14:foregroundMark x1="82960" y1="27701" x2="83091" y2="28665"/>
                        <a14:foregroundMark x1="82555" y1="24734" x2="82786" y2="26431"/>
                        <a14:foregroundMark x1="82492" y1="24275" x2="82500" y2="24332"/>
                        <a14:foregroundMark x1="82323" y1="35688" x2="82492" y2="48913"/>
                        <a14:foregroundMark x1="59933" y1="86413" x2="64815" y2="86051"/>
                        <a14:foregroundMark x1="63805" y1="86051" x2="76936" y2="84964"/>
                        <a14:foregroundMark x1="10101" y1="66486" x2="19529" y2="66848"/>
                        <a14:foregroundMark x1="10606" y1="65580" x2="17172" y2="66667"/>
                        <a14:foregroundMark x1="15993" y1="51449" x2="15320" y2="43841"/>
                        <a14:backgroundMark x1="14646" y1="15399" x2="14815" y2="18478"/>
                        <a14:backgroundMark x1="14310" y1="45652" x2="14646" y2="51449"/>
                        <a14:backgroundMark x1="9259" y1="64312" x2="11360" y2="64406"/>
                        <a14:backgroundMark x1="7744" y1="63768" x2="7071" y2="63768"/>
                        <a14:backgroundMark x1="58586" y1="87862" x2="59124" y2="87841"/>
                        <a14:backgroundMark x1="57576" y1="87862" x2="59091" y2="88225"/>
                        <a14:backgroundMark x1="57576" y1="87862" x2="57407" y2="89855"/>
                        <a14:backgroundMark x1="75961" y1="86692" x2="76768" y2="86775"/>
                        <a14:backgroundMark x1="84848" y1="86051" x2="84680" y2="85688"/>
                        <a14:backgroundMark x1="84512" y1="85326" x2="84512" y2="84058"/>
                        <a14:backgroundMark x1="84175" y1="84964" x2="84175" y2="84964"/>
                        <a14:backgroundMark x1="83333" y1="31703" x2="83217" y2="30453"/>
                        <a14:backgroundMark x1="83670" y1="30797" x2="83670" y2="30382"/>
                        <a14:backgroundMark x1="83838" y1="31341" x2="83668" y2="30382"/>
                        <a14:backgroundMark x1="61546" y1="5708" x2="64141" y2="5978"/>
                        <a14:backgroundMark x1="54223" y1="3929" x2="53535" y2="3623"/>
                        <a14:backgroundMark x1="83670" y1="28623" x2="83838" y2="31341"/>
                        <a14:backgroundMark x1="83838" y1="29167" x2="83670" y2="28080"/>
                        <a14:backgroundMark x1="84175" y1="27899" x2="83502" y2="27355"/>
                        <a14:backgroundMark x1="84343" y1="30072" x2="83165" y2="28261"/>
                        <a14:backgroundMark x1="83838" y1="28804" x2="83333" y2="28080"/>
                      </a14:backgroundRemoval>
                    </a14:imgEffect>
                  </a14:imgLayer>
                </a14:imgProps>
              </a:ext>
            </a:extLst>
          </a:blip>
          <a:stretch>
            <a:fillRect/>
          </a:stretch>
        </p:blipFill>
        <p:spPr>
          <a:xfrm>
            <a:off x="188897" y="162962"/>
            <a:ext cx="1598958" cy="1485900"/>
          </a:xfrm>
          <a:prstGeom prst="rect">
            <a:avLst/>
          </a:prstGeom>
        </p:spPr>
      </p:pic>
      <p:pic>
        <p:nvPicPr>
          <p:cNvPr id="8" name="Picture 7" descr="A person sitting in front of a window&#10;&#10;Description automatically generated">
            <a:extLst>
              <a:ext uri="{FF2B5EF4-FFF2-40B4-BE49-F238E27FC236}">
                <a16:creationId xmlns:a16="http://schemas.microsoft.com/office/drawing/2014/main" id="{8937D7B2-E0C8-B1AA-831A-2AA9DCFEA14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0690" y="1803391"/>
            <a:ext cx="2866060" cy="2866060"/>
          </a:xfrm>
          <a:prstGeom prst="rect">
            <a:avLst/>
          </a:prstGeom>
        </p:spPr>
      </p:pic>
      <p:pic>
        <p:nvPicPr>
          <p:cNvPr id="12" name="Picture 11">
            <a:extLst>
              <a:ext uri="{FF2B5EF4-FFF2-40B4-BE49-F238E27FC236}">
                <a16:creationId xmlns:a16="http://schemas.microsoft.com/office/drawing/2014/main" id="{58F4B979-E165-3A04-39AA-91C7429FFC8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404680" y="1803391"/>
            <a:ext cx="2995810" cy="2866060"/>
          </a:xfrm>
          <a:prstGeom prst="rect">
            <a:avLst/>
          </a:prstGeom>
        </p:spPr>
      </p:pic>
      <p:pic>
        <p:nvPicPr>
          <p:cNvPr id="14" name="Picture 13">
            <a:extLst>
              <a:ext uri="{FF2B5EF4-FFF2-40B4-BE49-F238E27FC236}">
                <a16:creationId xmlns:a16="http://schemas.microsoft.com/office/drawing/2014/main" id="{8DA3F38B-939E-60EE-28F0-089F1FC1F745}"/>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8488093" y="1803391"/>
            <a:ext cx="3183217" cy="2866060"/>
          </a:xfrm>
          <a:prstGeom prst="rect">
            <a:avLst/>
          </a:prstGeom>
        </p:spPr>
      </p:pic>
      <p:sp>
        <p:nvSpPr>
          <p:cNvPr id="15" name="Content Placeholder 2">
            <a:extLst>
              <a:ext uri="{FF2B5EF4-FFF2-40B4-BE49-F238E27FC236}">
                <a16:creationId xmlns:a16="http://schemas.microsoft.com/office/drawing/2014/main" id="{74689575-E493-F8C8-3959-A7622B4EF026}"/>
              </a:ext>
            </a:extLst>
          </p:cNvPr>
          <p:cNvSpPr txBox="1">
            <a:spLocks/>
          </p:cNvSpPr>
          <p:nvPr/>
        </p:nvSpPr>
        <p:spPr>
          <a:xfrm>
            <a:off x="-576601" y="4660663"/>
            <a:ext cx="5060641" cy="610344"/>
          </a:xfrm>
          <a:prstGeom prst="rect">
            <a:avLst/>
          </a:prstGeom>
          <a:ln>
            <a:noFill/>
          </a:ln>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600" dirty="0">
                <a:latin typeface="Comic Sans MS" panose="030F0702030302020204" pitchFamily="66" charset="0"/>
              </a:rPr>
              <a:t>Mr. Dale</a:t>
            </a:r>
          </a:p>
          <a:p>
            <a:pPr marL="0" indent="0" algn="ctr">
              <a:buNone/>
            </a:pPr>
            <a:r>
              <a:rPr lang="en-GB" sz="3600" dirty="0">
                <a:latin typeface="Comic Sans MS" panose="030F0702030302020204" pitchFamily="66" charset="0"/>
              </a:rPr>
              <a:t>6</a:t>
            </a:r>
            <a:r>
              <a:rPr lang="en-GB" sz="3600" baseline="30000" dirty="0">
                <a:latin typeface="Comic Sans MS" panose="030F0702030302020204" pitchFamily="66" charset="0"/>
              </a:rPr>
              <a:t>th</a:t>
            </a:r>
            <a:r>
              <a:rPr lang="en-GB" sz="3600" dirty="0">
                <a:latin typeface="Comic Sans MS" panose="030F0702030302020204" pitchFamily="66" charset="0"/>
              </a:rPr>
              <a:t> Form </a:t>
            </a:r>
          </a:p>
          <a:p>
            <a:pPr marL="0" indent="0" algn="ctr">
              <a:buNone/>
            </a:pPr>
            <a:r>
              <a:rPr lang="en-GB" sz="3600" dirty="0">
                <a:latin typeface="Comic Sans MS" panose="030F0702030302020204" pitchFamily="66" charset="0"/>
              </a:rPr>
              <a:t>Co-ordinator</a:t>
            </a:r>
          </a:p>
          <a:p>
            <a:pPr marL="0" indent="0">
              <a:buNone/>
            </a:pPr>
            <a:endParaRPr lang="en-GB" sz="2400" dirty="0">
              <a:latin typeface="Comic Sans MS" panose="030F0702030302020204" pitchFamily="66" charset="0"/>
            </a:endParaRPr>
          </a:p>
        </p:txBody>
      </p:sp>
      <p:sp>
        <p:nvSpPr>
          <p:cNvPr id="16" name="Content Placeholder 2">
            <a:extLst>
              <a:ext uri="{FF2B5EF4-FFF2-40B4-BE49-F238E27FC236}">
                <a16:creationId xmlns:a16="http://schemas.microsoft.com/office/drawing/2014/main" id="{83FE4E29-B3D8-7775-11B6-DB37CB13E6C9}"/>
              </a:ext>
            </a:extLst>
          </p:cNvPr>
          <p:cNvSpPr txBox="1">
            <a:spLocks/>
          </p:cNvSpPr>
          <p:nvPr/>
        </p:nvSpPr>
        <p:spPr>
          <a:xfrm>
            <a:off x="4316886" y="4800354"/>
            <a:ext cx="3059203" cy="610344"/>
          </a:xfrm>
          <a:prstGeom prst="rect">
            <a:avLst/>
          </a:prstGeom>
          <a:ln>
            <a:noFill/>
          </a:ln>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600" dirty="0">
                <a:latin typeface="Comic Sans MS" panose="030F0702030302020204" pitchFamily="66" charset="0"/>
              </a:rPr>
              <a:t>Mrs. Nicholls</a:t>
            </a:r>
          </a:p>
          <a:p>
            <a:pPr marL="0" indent="0">
              <a:buNone/>
            </a:pPr>
            <a:endParaRPr lang="en-GB" sz="2400" dirty="0">
              <a:latin typeface="Comic Sans MS" panose="030F0702030302020204" pitchFamily="66" charset="0"/>
            </a:endParaRPr>
          </a:p>
        </p:txBody>
      </p:sp>
      <p:sp>
        <p:nvSpPr>
          <p:cNvPr id="17" name="Content Placeholder 2">
            <a:extLst>
              <a:ext uri="{FF2B5EF4-FFF2-40B4-BE49-F238E27FC236}">
                <a16:creationId xmlns:a16="http://schemas.microsoft.com/office/drawing/2014/main" id="{6076CDCF-D4AC-6654-4650-98957E6E3E6B}"/>
              </a:ext>
            </a:extLst>
          </p:cNvPr>
          <p:cNvSpPr txBox="1">
            <a:spLocks/>
          </p:cNvSpPr>
          <p:nvPr/>
        </p:nvSpPr>
        <p:spPr>
          <a:xfrm>
            <a:off x="8755306" y="4800354"/>
            <a:ext cx="2648790" cy="610344"/>
          </a:xfrm>
          <a:prstGeom prst="rect">
            <a:avLst/>
          </a:prstGeom>
          <a:ln>
            <a:noFill/>
          </a:ln>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600" dirty="0">
                <a:latin typeface="Comic Sans MS" panose="030F0702030302020204" pitchFamily="66" charset="0"/>
              </a:rPr>
              <a:t>Mr. Holmes</a:t>
            </a:r>
          </a:p>
          <a:p>
            <a:pPr marL="0" indent="0">
              <a:buNone/>
            </a:pPr>
            <a:endParaRPr lang="en-GB" sz="2400" dirty="0">
              <a:latin typeface="Comic Sans MS" panose="030F0702030302020204" pitchFamily="66" charset="0"/>
            </a:endParaRPr>
          </a:p>
        </p:txBody>
      </p:sp>
    </p:spTree>
    <p:extLst>
      <p:ext uri="{BB962C8B-B14F-4D97-AF65-F5344CB8AC3E}">
        <p14:creationId xmlns:p14="http://schemas.microsoft.com/office/powerpoint/2010/main" val="2307390841"/>
      </p:ext>
    </p:extLst>
  </p:cSld>
  <p:clrMapOvr>
    <a:masterClrMapping/>
  </p:clrMapOvr>
  <mc:AlternateContent xmlns:mc="http://schemas.openxmlformats.org/markup-compatibility/2006">
    <mc:Choice xmlns:p14="http://schemas.microsoft.com/office/powerpoint/2010/main" Requires="p14">
      <p:transition spd="slow" p14:dur="2000" advTm="18948"/>
    </mc:Choice>
    <mc:Fallback>
      <p:transition spd="slow" advTm="1894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room with a television and red chairs&#10;&#10;Description automatically generated">
            <a:extLst>
              <a:ext uri="{FF2B5EF4-FFF2-40B4-BE49-F238E27FC236}">
                <a16:creationId xmlns:a16="http://schemas.microsoft.com/office/drawing/2014/main" id="{FCED38D0-86D7-836A-1EBE-AF2AE9CC973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55975" y="4025505"/>
            <a:ext cx="2880049" cy="2160037"/>
          </a:xfrm>
          <a:prstGeom prst="rect">
            <a:avLst/>
          </a:prstGeom>
        </p:spPr>
      </p:pic>
      <p:sp>
        <p:nvSpPr>
          <p:cNvPr id="2" name="Title 1">
            <a:extLst>
              <a:ext uri="{FF2B5EF4-FFF2-40B4-BE49-F238E27FC236}">
                <a16:creationId xmlns:a16="http://schemas.microsoft.com/office/drawing/2014/main" id="{E033799C-0DB0-49EC-A0C9-3E75FB6E2BF0}"/>
              </a:ext>
            </a:extLst>
          </p:cNvPr>
          <p:cNvSpPr>
            <a:spLocks noGrp="1"/>
          </p:cNvSpPr>
          <p:nvPr>
            <p:ph type="title"/>
          </p:nvPr>
        </p:nvSpPr>
        <p:spPr>
          <a:xfrm>
            <a:off x="3967585" y="408541"/>
            <a:ext cx="3869999" cy="994741"/>
          </a:xfrm>
        </p:spPr>
        <p:txBody>
          <a:bodyPr>
            <a:normAutofit/>
          </a:bodyPr>
          <a:lstStyle/>
          <a:p>
            <a:r>
              <a:rPr lang="en-GB" dirty="0">
                <a:latin typeface="Comic Sans MS" panose="030F0702030302020204" pitchFamily="66" charset="0"/>
              </a:rPr>
              <a:t>6</a:t>
            </a:r>
            <a:r>
              <a:rPr lang="en-GB" baseline="30000" dirty="0">
                <a:latin typeface="Comic Sans MS" panose="030F0702030302020204" pitchFamily="66" charset="0"/>
              </a:rPr>
              <a:t>th</a:t>
            </a:r>
            <a:r>
              <a:rPr lang="en-GB" dirty="0">
                <a:latin typeface="Comic Sans MS" panose="030F0702030302020204" pitchFamily="66" charset="0"/>
              </a:rPr>
              <a:t> Form site</a:t>
            </a:r>
          </a:p>
        </p:txBody>
      </p:sp>
      <p:pic>
        <p:nvPicPr>
          <p:cNvPr id="4" name="Picture 3" descr="A blue shield with yellow letters and a blue ribbon&#10;&#10;Description automatically generated">
            <a:extLst>
              <a:ext uri="{FF2B5EF4-FFF2-40B4-BE49-F238E27FC236}">
                <a16:creationId xmlns:a16="http://schemas.microsoft.com/office/drawing/2014/main" id="{C284615D-1866-766E-8A0A-9B9FF8B2314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261" b="95471" l="3367" r="96633">
                        <a14:foregroundMark x1="21168" y1="12500" x2="24916" y2="12500"/>
                        <a14:foregroundMark x1="15993" y1="12500" x2="17691" y2="12500"/>
                        <a14:foregroundMark x1="24916" y1="12500" x2="50000" y2="3442"/>
                        <a14:foregroundMark x1="50505" y1="3442" x2="54063" y2="4738"/>
                        <a14:foregroundMark x1="61111" y1="9239" x2="79461" y2="12681"/>
                        <a14:foregroundMark x1="79461" y1="12681" x2="82660" y2="12500"/>
                        <a14:foregroundMark x1="82943" y1="27656" x2="82963" y2="28674"/>
                        <a14:foregroundMark x1="82891" y1="25005" x2="82923" y2="26641"/>
                        <a14:foregroundMark x1="82660" y1="13043" x2="82885" y2="24660"/>
                        <a14:foregroundMark x1="80814" y1="48324" x2="80640" y2="50181"/>
                        <a14:foregroundMark x1="82394" y1="31444" x2="81850" y2="37255"/>
                        <a14:foregroundMark x1="82456" y1="48525" x2="82155" y2="54348"/>
                        <a14:foregroundMark x1="82155" y1="50906" x2="82323" y2="58514"/>
                        <a14:foregroundMark x1="81987" y1="58514" x2="77441" y2="65036"/>
                        <a14:foregroundMark x1="77609" y1="64312" x2="74074" y2="67391"/>
                        <a14:foregroundMark x1="76936" y1="67210" x2="82828" y2="66667"/>
                        <a14:foregroundMark x1="83333" y1="66667" x2="93266" y2="65217"/>
                        <a14:foregroundMark x1="93266" y1="65217" x2="94444" y2="65399"/>
                        <a14:foregroundMark x1="81481" y1="65761" x2="88384" y2="65761"/>
                        <a14:foregroundMark x1="78788" y1="69022" x2="84343" y2="69203"/>
                        <a14:foregroundMark x1="93603" y1="64674" x2="96801" y2="64312"/>
                        <a14:foregroundMark x1="93434" y1="66304" x2="83502" y2="72283"/>
                        <a14:foregroundMark x1="91414" y1="67754" x2="84512" y2="72826"/>
                        <a14:foregroundMark x1="84848" y1="73551" x2="95623" y2="80435"/>
                        <a14:foregroundMark x1="83643" y1="81995" x2="82997" y2="82065"/>
                        <a14:foregroundMark x1="93098" y1="80978" x2="83893" y2="81969"/>
                        <a14:foregroundMark x1="83502" y1="79348" x2="84343" y2="84783"/>
                        <a14:foregroundMark x1="54656" y1="88386" x2="47643" y2="89312"/>
                        <a14:foregroundMark x1="80583" y1="84964" x2="77666" y2="85349"/>
                        <a14:foregroundMark x1="83333" y1="84601" x2="80583" y2="84964"/>
                        <a14:foregroundMark x1="47643" y1="89312" x2="42424" y2="86413"/>
                        <a14:foregroundMark x1="44613" y1="86232" x2="53872" y2="86957"/>
                        <a14:foregroundMark x1="53872" y1="86957" x2="58464" y2="86569"/>
                        <a14:foregroundMark x1="55051" y1="88768" x2="49832" y2="96014"/>
                        <a14:foregroundMark x1="41919" y1="88225" x2="36869" y2="83877"/>
                        <a14:foregroundMark x1="43939" y1="70109" x2="43939" y2="70109"/>
                        <a14:foregroundMark x1="43939" y1="71014" x2="55387" y2="71920"/>
                        <a14:foregroundMark x1="47306" y1="70471" x2="54714" y2="68116"/>
                        <a14:foregroundMark x1="21549" y1="68659" x2="29461" y2="67029"/>
                        <a14:foregroundMark x1="8111" y1="66201" x2="5556" y2="66123"/>
                        <a14:foregroundMark x1="23401" y1="66667" x2="16261" y2="66449"/>
                        <a14:foregroundMark x1="5556" y1="66123" x2="5051" y2="65761"/>
                        <a14:foregroundMark x1="9119" y1="66091" x2="18182" y2="67572"/>
                        <a14:foregroundMark x1="4882" y1="65399" x2="8373" y2="65969"/>
                        <a14:foregroundMark x1="4714" y1="64855" x2="8077" y2="65469"/>
                        <a14:foregroundMark x1="16327" y1="66341" x2="17003" y2="66304"/>
                        <a14:foregroundMark x1="16644" y1="65819" x2="18182" y2="66123"/>
                        <a14:foregroundMark x1="4545" y1="65217" x2="3367" y2="64855"/>
                        <a14:foregroundMark x1="5724" y1="65942" x2="15993" y2="73007"/>
                        <a14:foregroundMark x1="9933" y1="69203" x2="14478" y2="72826"/>
                        <a14:foregroundMark x1="15488" y1="73370" x2="14310" y2="75181"/>
                        <a14:foregroundMark x1="14310" y1="74638" x2="7239" y2="79348"/>
                        <a14:foregroundMark x1="7912" y1="78623" x2="5387" y2="80072"/>
                        <a14:foregroundMark x1="4882" y1="80254" x2="4882" y2="80254"/>
                        <a14:foregroundMark x1="4714" y1="79891" x2="3367" y2="80435"/>
                        <a14:foregroundMark x1="5051" y1="80254" x2="17677" y2="82609"/>
                        <a14:foregroundMark x1="7071" y1="81159" x2="17340" y2="81703"/>
                        <a14:foregroundMark x1="15657" y1="82246" x2="16330" y2="84783"/>
                        <a14:foregroundMark x1="16498" y1="84783" x2="38215" y2="84058"/>
                        <a14:foregroundMark x1="22054" y1="85145" x2="36195" y2="85870"/>
                        <a14:foregroundMark x1="47980" y1="86232" x2="59776" y2="85804"/>
                        <a14:foregroundMark x1="42929" y1="89130" x2="50000" y2="94384"/>
                        <a14:foregroundMark x1="50000" y1="94384" x2="50168" y2="94746"/>
                        <a14:foregroundMark x1="15320" y1="14674" x2="15320" y2="14674"/>
                        <a14:foregroundMark x1="15941" y1="18407" x2="16162" y2="27899"/>
                        <a14:foregroundMark x1="15825" y1="13406" x2="15870" y2="15321"/>
                        <a14:foregroundMark x1="15825" y1="23551" x2="15680" y2="45560"/>
                        <a14:foregroundMark x1="15836" y1="51369" x2="17172" y2="58333"/>
                        <a14:foregroundMark x1="17172" y1="58333" x2="18013" y2="59420"/>
                        <a14:foregroundMark x1="15488" y1="52717" x2="15320" y2="59601"/>
                        <a14:foregroundMark x1="17845" y1="12319" x2="21549" y2="13043"/>
                        <a14:foregroundMark x1="53704" y1="4529" x2="61785" y2="9239"/>
                        <a14:foregroundMark x1="61785" y1="9239" x2="62121" y2="9239"/>
                        <a14:foregroundMark x1="82960" y1="27701" x2="83091" y2="28665"/>
                        <a14:foregroundMark x1="82555" y1="24734" x2="82786" y2="26431"/>
                        <a14:foregroundMark x1="82492" y1="24275" x2="82500" y2="24332"/>
                        <a14:foregroundMark x1="82323" y1="35688" x2="82492" y2="48913"/>
                        <a14:foregroundMark x1="59933" y1="86413" x2="64815" y2="86051"/>
                        <a14:foregroundMark x1="63805" y1="86051" x2="76936" y2="84964"/>
                        <a14:foregroundMark x1="10101" y1="66486" x2="19529" y2="66848"/>
                        <a14:foregroundMark x1="10606" y1="65580" x2="17172" y2="66667"/>
                        <a14:foregroundMark x1="15993" y1="51449" x2="15320" y2="43841"/>
                        <a14:backgroundMark x1="14646" y1="15399" x2="14815" y2="18478"/>
                        <a14:backgroundMark x1="14310" y1="45652" x2="14646" y2="51449"/>
                        <a14:backgroundMark x1="9259" y1="64312" x2="11360" y2="64406"/>
                        <a14:backgroundMark x1="7744" y1="63768" x2="7071" y2="63768"/>
                        <a14:backgroundMark x1="58586" y1="87862" x2="59124" y2="87841"/>
                        <a14:backgroundMark x1="57576" y1="87862" x2="59091" y2="88225"/>
                        <a14:backgroundMark x1="57576" y1="87862" x2="57407" y2="89855"/>
                        <a14:backgroundMark x1="75961" y1="86692" x2="76768" y2="86775"/>
                        <a14:backgroundMark x1="84848" y1="86051" x2="84680" y2="85688"/>
                        <a14:backgroundMark x1="84512" y1="85326" x2="84512" y2="84058"/>
                        <a14:backgroundMark x1="84175" y1="84964" x2="84175" y2="84964"/>
                        <a14:backgroundMark x1="83333" y1="31703" x2="83217" y2="30453"/>
                        <a14:backgroundMark x1="83670" y1="30797" x2="83670" y2="30382"/>
                        <a14:backgroundMark x1="83838" y1="31341" x2="83668" y2="30382"/>
                        <a14:backgroundMark x1="61546" y1="5708" x2="64141" y2="5978"/>
                        <a14:backgroundMark x1="54223" y1="3929" x2="53535" y2="3623"/>
                        <a14:backgroundMark x1="83670" y1="28623" x2="83838" y2="31341"/>
                        <a14:backgroundMark x1="83838" y1="29167" x2="83670" y2="28080"/>
                        <a14:backgroundMark x1="84175" y1="27899" x2="83502" y2="27355"/>
                        <a14:backgroundMark x1="84343" y1="30072" x2="83165" y2="28261"/>
                        <a14:backgroundMark x1="83838" y1="28804" x2="83333" y2="28080"/>
                      </a14:backgroundRemoval>
                    </a14:imgEffect>
                  </a14:imgLayer>
                </a14:imgProps>
              </a:ext>
            </a:extLst>
          </a:blip>
          <a:stretch>
            <a:fillRect/>
          </a:stretch>
        </p:blipFill>
        <p:spPr>
          <a:xfrm>
            <a:off x="188897" y="162962"/>
            <a:ext cx="1598958" cy="1485900"/>
          </a:xfrm>
          <a:prstGeom prst="rect">
            <a:avLst/>
          </a:prstGeom>
        </p:spPr>
      </p:pic>
      <p:sp>
        <p:nvSpPr>
          <p:cNvPr id="15" name="Content Placeholder 2">
            <a:extLst>
              <a:ext uri="{FF2B5EF4-FFF2-40B4-BE49-F238E27FC236}">
                <a16:creationId xmlns:a16="http://schemas.microsoft.com/office/drawing/2014/main" id="{74689575-E493-F8C8-3959-A7622B4EF026}"/>
              </a:ext>
            </a:extLst>
          </p:cNvPr>
          <p:cNvSpPr txBox="1">
            <a:spLocks/>
          </p:cNvSpPr>
          <p:nvPr/>
        </p:nvSpPr>
        <p:spPr>
          <a:xfrm>
            <a:off x="605582" y="6054800"/>
            <a:ext cx="2573353" cy="610344"/>
          </a:xfrm>
          <a:prstGeom prst="rect">
            <a:avLst/>
          </a:prstGeom>
          <a:ln>
            <a:noFill/>
          </a:ln>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600" dirty="0">
                <a:latin typeface="Comic Sans MS" panose="030F0702030302020204" pitchFamily="66" charset="0"/>
              </a:rPr>
              <a:t>Classrooms</a:t>
            </a:r>
          </a:p>
          <a:p>
            <a:pPr marL="0" indent="0">
              <a:buNone/>
            </a:pPr>
            <a:endParaRPr lang="en-GB" sz="2400" dirty="0">
              <a:latin typeface="Comic Sans MS" panose="030F0702030302020204" pitchFamily="66" charset="0"/>
            </a:endParaRPr>
          </a:p>
        </p:txBody>
      </p:sp>
      <p:sp>
        <p:nvSpPr>
          <p:cNvPr id="16" name="Content Placeholder 2">
            <a:extLst>
              <a:ext uri="{FF2B5EF4-FFF2-40B4-BE49-F238E27FC236}">
                <a16:creationId xmlns:a16="http://schemas.microsoft.com/office/drawing/2014/main" id="{83FE4E29-B3D8-7775-11B6-DB37CB13E6C9}"/>
              </a:ext>
            </a:extLst>
          </p:cNvPr>
          <p:cNvSpPr txBox="1">
            <a:spLocks/>
          </p:cNvSpPr>
          <p:nvPr/>
        </p:nvSpPr>
        <p:spPr>
          <a:xfrm>
            <a:off x="4455839" y="6148548"/>
            <a:ext cx="3280320" cy="610344"/>
          </a:xfrm>
          <a:prstGeom prst="rect">
            <a:avLst/>
          </a:prstGeom>
          <a:ln>
            <a:noFill/>
          </a:ln>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600" dirty="0">
                <a:latin typeface="Comic Sans MS" panose="030F0702030302020204" pitchFamily="66" charset="0"/>
              </a:rPr>
              <a:t>Common Room</a:t>
            </a:r>
          </a:p>
          <a:p>
            <a:pPr marL="0" indent="0">
              <a:buNone/>
            </a:pPr>
            <a:endParaRPr lang="en-GB" sz="2400" dirty="0">
              <a:latin typeface="Comic Sans MS" panose="030F0702030302020204" pitchFamily="66" charset="0"/>
            </a:endParaRPr>
          </a:p>
        </p:txBody>
      </p:sp>
      <p:sp>
        <p:nvSpPr>
          <p:cNvPr id="17" name="Content Placeholder 2">
            <a:extLst>
              <a:ext uri="{FF2B5EF4-FFF2-40B4-BE49-F238E27FC236}">
                <a16:creationId xmlns:a16="http://schemas.microsoft.com/office/drawing/2014/main" id="{6076CDCF-D4AC-6654-4650-98957E6E3E6B}"/>
              </a:ext>
            </a:extLst>
          </p:cNvPr>
          <p:cNvSpPr txBox="1">
            <a:spLocks/>
          </p:cNvSpPr>
          <p:nvPr/>
        </p:nvSpPr>
        <p:spPr>
          <a:xfrm>
            <a:off x="8960113" y="2626939"/>
            <a:ext cx="3037637" cy="610344"/>
          </a:xfrm>
          <a:prstGeom prst="rect">
            <a:avLst/>
          </a:prstGeom>
          <a:ln>
            <a:noFill/>
          </a:ln>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600" dirty="0">
                <a:latin typeface="Comic Sans MS" panose="030F0702030302020204" pitchFamily="66" charset="0"/>
              </a:rPr>
              <a:t>Independent Learning</a:t>
            </a:r>
          </a:p>
          <a:p>
            <a:pPr marL="0" indent="0">
              <a:buNone/>
            </a:pPr>
            <a:endParaRPr lang="en-GB" sz="2400" dirty="0">
              <a:latin typeface="Comic Sans MS" panose="030F0702030302020204" pitchFamily="66" charset="0"/>
            </a:endParaRPr>
          </a:p>
        </p:txBody>
      </p:sp>
      <p:pic>
        <p:nvPicPr>
          <p:cNvPr id="7" name="Picture 6" descr="A room with tables and chairs&#10;&#10;Description automatically generated">
            <a:extLst>
              <a:ext uri="{FF2B5EF4-FFF2-40B4-BE49-F238E27FC236}">
                <a16:creationId xmlns:a16="http://schemas.microsoft.com/office/drawing/2014/main" id="{9A84B448-3C83-4773-17BA-A887C36E34B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55975" y="1287379"/>
            <a:ext cx="2880050" cy="2160037"/>
          </a:xfrm>
          <a:prstGeom prst="rect">
            <a:avLst/>
          </a:prstGeom>
        </p:spPr>
      </p:pic>
      <p:pic>
        <p:nvPicPr>
          <p:cNvPr id="10" name="Picture 9" descr="A room with tables and chairs&#10;&#10;Description automatically generated">
            <a:extLst>
              <a:ext uri="{FF2B5EF4-FFF2-40B4-BE49-F238E27FC236}">
                <a16:creationId xmlns:a16="http://schemas.microsoft.com/office/drawing/2014/main" id="{85FDE379-6A8D-231B-D0CA-D909ABAEEB7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60114" y="456219"/>
            <a:ext cx="2880050" cy="2160038"/>
          </a:xfrm>
          <a:prstGeom prst="rect">
            <a:avLst/>
          </a:prstGeom>
        </p:spPr>
      </p:pic>
      <p:pic>
        <p:nvPicPr>
          <p:cNvPr id="13" name="Picture 12" descr="A room with tables and chairs&#10;&#10;Description automatically generated">
            <a:extLst>
              <a:ext uri="{FF2B5EF4-FFF2-40B4-BE49-F238E27FC236}">
                <a16:creationId xmlns:a16="http://schemas.microsoft.com/office/drawing/2014/main" id="{0D8C1C1D-8A06-EA32-EE17-0904DE496BF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960113" y="3885816"/>
            <a:ext cx="2880049" cy="2160037"/>
          </a:xfrm>
          <a:prstGeom prst="rect">
            <a:avLst/>
          </a:prstGeom>
        </p:spPr>
      </p:pic>
      <p:pic>
        <p:nvPicPr>
          <p:cNvPr id="19" name="Picture 18" descr="A classroom with tables and chairs&#10;&#10;Description automatically generated">
            <a:extLst>
              <a:ext uri="{FF2B5EF4-FFF2-40B4-BE49-F238E27FC236}">
                <a16:creationId xmlns:a16="http://schemas.microsoft.com/office/drawing/2014/main" id="{05A1FA83-9290-4161-5D02-FC3143110EF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52235" y="1631009"/>
            <a:ext cx="2880049" cy="2160037"/>
          </a:xfrm>
          <a:prstGeom prst="rect">
            <a:avLst/>
          </a:prstGeom>
        </p:spPr>
      </p:pic>
      <p:pic>
        <p:nvPicPr>
          <p:cNvPr id="21" name="Picture 20" descr="A classroom with desks and chairs&#10;&#10;Description automatically generated">
            <a:extLst>
              <a:ext uri="{FF2B5EF4-FFF2-40B4-BE49-F238E27FC236}">
                <a16:creationId xmlns:a16="http://schemas.microsoft.com/office/drawing/2014/main" id="{D55FE087-1D28-E969-24CC-77D500956CD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52235" y="3941856"/>
            <a:ext cx="2880049" cy="2160037"/>
          </a:xfrm>
          <a:prstGeom prst="rect">
            <a:avLst/>
          </a:prstGeom>
        </p:spPr>
      </p:pic>
      <p:sp>
        <p:nvSpPr>
          <p:cNvPr id="24" name="Content Placeholder 2">
            <a:extLst>
              <a:ext uri="{FF2B5EF4-FFF2-40B4-BE49-F238E27FC236}">
                <a16:creationId xmlns:a16="http://schemas.microsoft.com/office/drawing/2014/main" id="{717CEFD4-B9D8-B5EF-1332-64D0C2E5A21A}"/>
              </a:ext>
            </a:extLst>
          </p:cNvPr>
          <p:cNvSpPr txBox="1">
            <a:spLocks/>
          </p:cNvSpPr>
          <p:nvPr/>
        </p:nvSpPr>
        <p:spPr>
          <a:xfrm>
            <a:off x="5314953" y="3429000"/>
            <a:ext cx="1562094" cy="610344"/>
          </a:xfrm>
          <a:prstGeom prst="rect">
            <a:avLst/>
          </a:prstGeom>
          <a:ln>
            <a:noFill/>
          </a:ln>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600" dirty="0">
                <a:latin typeface="Comic Sans MS" panose="030F0702030302020204" pitchFamily="66" charset="0"/>
              </a:rPr>
              <a:t>Café </a:t>
            </a:r>
          </a:p>
          <a:p>
            <a:pPr marL="0" indent="0">
              <a:buNone/>
            </a:pPr>
            <a:endParaRPr lang="en-GB" sz="2400" dirty="0">
              <a:latin typeface="Comic Sans MS" panose="030F0702030302020204" pitchFamily="66" charset="0"/>
            </a:endParaRPr>
          </a:p>
        </p:txBody>
      </p:sp>
      <p:sp>
        <p:nvSpPr>
          <p:cNvPr id="25" name="Content Placeholder 2">
            <a:extLst>
              <a:ext uri="{FF2B5EF4-FFF2-40B4-BE49-F238E27FC236}">
                <a16:creationId xmlns:a16="http://schemas.microsoft.com/office/drawing/2014/main" id="{BB9B8F4F-9B77-AD2B-1C87-40787E78C471}"/>
              </a:ext>
            </a:extLst>
          </p:cNvPr>
          <p:cNvSpPr txBox="1">
            <a:spLocks/>
          </p:cNvSpPr>
          <p:nvPr/>
        </p:nvSpPr>
        <p:spPr>
          <a:xfrm>
            <a:off x="9289601" y="6084042"/>
            <a:ext cx="2221072" cy="610344"/>
          </a:xfrm>
          <a:prstGeom prst="rect">
            <a:avLst/>
          </a:prstGeom>
          <a:ln>
            <a:noFill/>
          </a:ln>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600" dirty="0">
                <a:latin typeface="Comic Sans MS" panose="030F0702030302020204" pitchFamily="66" charset="0"/>
              </a:rPr>
              <a:t>Chill Out </a:t>
            </a:r>
          </a:p>
          <a:p>
            <a:pPr marL="0" indent="0">
              <a:buNone/>
            </a:pPr>
            <a:endParaRPr lang="en-GB" sz="2400" dirty="0">
              <a:latin typeface="Comic Sans MS" panose="030F0702030302020204" pitchFamily="66" charset="0"/>
            </a:endParaRPr>
          </a:p>
        </p:txBody>
      </p:sp>
    </p:spTree>
    <p:extLst>
      <p:ext uri="{BB962C8B-B14F-4D97-AF65-F5344CB8AC3E}">
        <p14:creationId xmlns:p14="http://schemas.microsoft.com/office/powerpoint/2010/main" val="1300816946"/>
      </p:ext>
    </p:extLst>
  </p:cSld>
  <p:clrMapOvr>
    <a:masterClrMapping/>
  </p:clrMapOvr>
  <mc:AlternateContent xmlns:mc="http://schemas.openxmlformats.org/markup-compatibility/2006">
    <mc:Choice xmlns:p14="http://schemas.microsoft.com/office/powerpoint/2010/main" Requires="p14">
      <p:transition spd="slow" p14:dur="2000" advTm="18948"/>
    </mc:Choice>
    <mc:Fallback>
      <p:transition spd="slow" advTm="1894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91104" y="0"/>
            <a:ext cx="6400800" cy="1130300"/>
          </a:xfrm>
        </p:spPr>
        <p:txBody>
          <a:bodyPr/>
          <a:lstStyle/>
          <a:p>
            <a:r>
              <a:rPr lang="en-GB" dirty="0">
                <a:latin typeface="Comic Sans MS" panose="030F0702030302020204" pitchFamily="66" charset="0"/>
              </a:rPr>
              <a:t>Our Curriculum aims</a:t>
            </a:r>
          </a:p>
        </p:txBody>
      </p:sp>
      <p:sp>
        <p:nvSpPr>
          <p:cNvPr id="5" name="Content Placeholder 4"/>
          <p:cNvSpPr>
            <a:spLocks noGrp="1"/>
          </p:cNvSpPr>
          <p:nvPr>
            <p:ph idx="1"/>
          </p:nvPr>
        </p:nvSpPr>
        <p:spPr>
          <a:xfrm>
            <a:off x="190798" y="1328729"/>
            <a:ext cx="12003964" cy="5530788"/>
          </a:xfrm>
        </p:spPr>
        <p:txBody>
          <a:bodyPr>
            <a:normAutofit fontScale="92500" lnSpcReduction="10000"/>
          </a:bodyPr>
          <a:lstStyle/>
          <a:p>
            <a:pPr marL="0" indent="0">
              <a:spcBef>
                <a:spcPts val="20"/>
              </a:spcBef>
              <a:buNone/>
            </a:pPr>
            <a:r>
              <a:rPr lang="en-GB" dirty="0">
                <a:solidFill>
                  <a:schemeClr val="tx1"/>
                </a:solidFill>
                <a:latin typeface="Comic Sans MS"/>
              </a:rPr>
              <a:t>The 6th Form curriculum is designed to provide students with the essential knowledge and skills necessary for achieving optimal life outcomes, building upon their previous accomplishments in school.</a:t>
            </a:r>
            <a:endParaRPr lang="en-US" dirty="0">
              <a:latin typeface="Comic Sans MS"/>
            </a:endParaRPr>
          </a:p>
          <a:p>
            <a:pPr marL="0" indent="0">
              <a:spcBef>
                <a:spcPts val="20"/>
              </a:spcBef>
              <a:buNone/>
            </a:pPr>
            <a:r>
              <a:rPr lang="en-GB" dirty="0">
                <a:solidFill>
                  <a:schemeClr val="tx1"/>
                </a:solidFill>
                <a:latin typeface="Comic Sans MS"/>
              </a:rPr>
              <a:t>We are committed to continuously improving our 6th Form offerings by expanding the variety of accreditations and non-accredited activities available to our students.</a:t>
            </a:r>
            <a:endParaRPr lang="en-GB" dirty="0"/>
          </a:p>
          <a:p>
            <a:pPr marL="0" indent="0">
              <a:spcBef>
                <a:spcPts val="20"/>
              </a:spcBef>
              <a:buNone/>
            </a:pPr>
            <a:r>
              <a:rPr lang="en-GB" dirty="0">
                <a:solidFill>
                  <a:schemeClr val="tx1"/>
                </a:solidFill>
                <a:latin typeface="Comic Sans MS"/>
              </a:rPr>
              <a:t>Recognising that our sixth form students present a diverse range of needs and abilities, we have organised the department into distinct groups, each tailored with its own curriculum to maximize the life opportunities available to students.</a:t>
            </a:r>
            <a:endParaRPr lang="en-GB" dirty="0">
              <a:latin typeface="Comic Sans MS"/>
            </a:endParaRPr>
          </a:p>
          <a:p>
            <a:pPr marL="0" indent="0">
              <a:spcBef>
                <a:spcPts val="20"/>
              </a:spcBef>
              <a:buNone/>
            </a:pPr>
            <a:r>
              <a:rPr lang="en-GB" dirty="0">
                <a:solidFill>
                  <a:schemeClr val="tx1"/>
                </a:solidFill>
                <a:latin typeface="Comic Sans MS"/>
              </a:rPr>
              <a:t>Our curriculum is ambitious and adopts a highly personalised approach to learning, crafted specifically for each learner; we do not expect any student to conform to a predefined curriculum.</a:t>
            </a:r>
            <a:endParaRPr lang="en-GB" dirty="0"/>
          </a:p>
          <a:p>
            <a:pPr marL="0" indent="0">
              <a:spcBef>
                <a:spcPts val="20"/>
              </a:spcBef>
              <a:buNone/>
            </a:pPr>
            <a:r>
              <a:rPr lang="en-GB" dirty="0">
                <a:solidFill>
                  <a:schemeClr val="tx1"/>
                </a:solidFill>
                <a:latin typeface="Comic Sans MS"/>
              </a:rPr>
              <a:t>The curriculum is built upon four fundamental principles:</a:t>
            </a:r>
            <a:endParaRPr lang="en-GB" dirty="0"/>
          </a:p>
          <a:p>
            <a:pPr marL="0" indent="0">
              <a:spcBef>
                <a:spcPts val="20"/>
              </a:spcBef>
              <a:buNone/>
            </a:pPr>
            <a:r>
              <a:rPr lang="en-GB" dirty="0">
                <a:solidFill>
                  <a:schemeClr val="tx1"/>
                </a:solidFill>
                <a:latin typeface="Comic Sans MS"/>
              </a:rPr>
              <a:t>1. Independence Skills: Focused on daily living skills, functional skills, and personal self-help skills.</a:t>
            </a:r>
            <a:endParaRPr lang="en-GB" dirty="0"/>
          </a:p>
          <a:p>
            <a:pPr marL="0" indent="0">
              <a:spcBef>
                <a:spcPts val="20"/>
              </a:spcBef>
              <a:buNone/>
            </a:pPr>
            <a:r>
              <a:rPr lang="en-GB" dirty="0">
                <a:solidFill>
                  <a:schemeClr val="tx1"/>
                </a:solidFill>
                <a:latin typeface="Comic Sans MS"/>
              </a:rPr>
              <a:t>2. Meaningful Learning Activities: Including vocational education, accreditation and qualifications, careers guidance and work experience, as well as creative activities.</a:t>
            </a:r>
            <a:endParaRPr lang="en-GB" dirty="0"/>
          </a:p>
          <a:p>
            <a:pPr marL="0" indent="0">
              <a:spcBef>
                <a:spcPts val="20"/>
              </a:spcBef>
              <a:buNone/>
            </a:pPr>
            <a:r>
              <a:rPr lang="en-GB" dirty="0">
                <a:solidFill>
                  <a:schemeClr val="tx1"/>
                </a:solidFill>
                <a:latin typeface="Comic Sans MS"/>
              </a:rPr>
              <a:t>3. Preparation for Adulthood Skills: Emphasising social and communication skills as well as independent living skills.</a:t>
            </a:r>
            <a:endParaRPr lang="en-GB" dirty="0"/>
          </a:p>
          <a:p>
            <a:pPr marL="0" indent="0">
              <a:spcBef>
                <a:spcPts val="20"/>
              </a:spcBef>
              <a:buNone/>
            </a:pPr>
            <a:r>
              <a:rPr lang="en-GB" dirty="0">
                <a:solidFill>
                  <a:schemeClr val="tx1"/>
                </a:solidFill>
                <a:latin typeface="Comic Sans MS"/>
              </a:rPr>
              <a:t>4. Opportunities for Lifelong Learning: Establishing connections with post-school provisions, transition coordination and events, post-19 community facilities, and promoting strong links to British Values.</a:t>
            </a:r>
            <a:endParaRPr lang="en-GB" dirty="0">
              <a:solidFill>
                <a:schemeClr val="tx1"/>
              </a:solidFill>
            </a:endParaRPr>
          </a:p>
        </p:txBody>
      </p:sp>
      <p:pic>
        <p:nvPicPr>
          <p:cNvPr id="4" name="Picture 3" descr="A blue shield with yellow letters and a blue ribbon&#10;&#10;Description automatically generated">
            <a:extLst>
              <a:ext uri="{FF2B5EF4-FFF2-40B4-BE49-F238E27FC236}">
                <a16:creationId xmlns:a16="http://schemas.microsoft.com/office/drawing/2014/main" id="{8C23CABF-FCC3-6433-DCF1-D10F6DEB88D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261" b="95471" l="3367" r="96633">
                        <a14:foregroundMark x1="21168" y1="12500" x2="24916" y2="12500"/>
                        <a14:foregroundMark x1="15993" y1="12500" x2="17691" y2="12500"/>
                        <a14:foregroundMark x1="24916" y1="12500" x2="50000" y2="3442"/>
                        <a14:foregroundMark x1="50505" y1="3442" x2="54063" y2="4738"/>
                        <a14:foregroundMark x1="61111" y1="9239" x2="79461" y2="12681"/>
                        <a14:foregroundMark x1="79461" y1="12681" x2="82660" y2="12500"/>
                        <a14:foregroundMark x1="82943" y1="27656" x2="82963" y2="28674"/>
                        <a14:foregroundMark x1="82891" y1="25005" x2="82923" y2="26641"/>
                        <a14:foregroundMark x1="82660" y1="13043" x2="82885" y2="24660"/>
                        <a14:foregroundMark x1="80814" y1="48324" x2="80640" y2="50181"/>
                        <a14:foregroundMark x1="82394" y1="31444" x2="81850" y2="37255"/>
                        <a14:foregroundMark x1="82456" y1="48525" x2="82155" y2="54348"/>
                        <a14:foregroundMark x1="82155" y1="50906" x2="82323" y2="58514"/>
                        <a14:foregroundMark x1="81987" y1="58514" x2="77441" y2="65036"/>
                        <a14:foregroundMark x1="77609" y1="64312" x2="74074" y2="67391"/>
                        <a14:foregroundMark x1="76936" y1="67210" x2="82828" y2="66667"/>
                        <a14:foregroundMark x1="83333" y1="66667" x2="93266" y2="65217"/>
                        <a14:foregroundMark x1="93266" y1="65217" x2="94444" y2="65399"/>
                        <a14:foregroundMark x1="81481" y1="65761" x2="88384" y2="65761"/>
                        <a14:foregroundMark x1="78788" y1="69022" x2="84343" y2="69203"/>
                        <a14:foregroundMark x1="93603" y1="64674" x2="96801" y2="64312"/>
                        <a14:foregroundMark x1="93434" y1="66304" x2="83502" y2="72283"/>
                        <a14:foregroundMark x1="91414" y1="67754" x2="84512" y2="72826"/>
                        <a14:foregroundMark x1="84848" y1="73551" x2="95623" y2="80435"/>
                        <a14:foregroundMark x1="83643" y1="81995" x2="82997" y2="82065"/>
                        <a14:foregroundMark x1="93098" y1="80978" x2="83893" y2="81969"/>
                        <a14:foregroundMark x1="83502" y1="79348" x2="84343" y2="84783"/>
                        <a14:foregroundMark x1="54656" y1="88386" x2="47643" y2="89312"/>
                        <a14:foregroundMark x1="80583" y1="84964" x2="77666" y2="85349"/>
                        <a14:foregroundMark x1="83333" y1="84601" x2="80583" y2="84964"/>
                        <a14:foregroundMark x1="47643" y1="89312" x2="42424" y2="86413"/>
                        <a14:foregroundMark x1="44613" y1="86232" x2="53872" y2="86957"/>
                        <a14:foregroundMark x1="53872" y1="86957" x2="58464" y2="86569"/>
                        <a14:foregroundMark x1="55051" y1="88768" x2="49832" y2="96014"/>
                        <a14:foregroundMark x1="41919" y1="88225" x2="36869" y2="83877"/>
                        <a14:foregroundMark x1="43939" y1="70109" x2="43939" y2="70109"/>
                        <a14:foregroundMark x1="43939" y1="71014" x2="55387" y2="71920"/>
                        <a14:foregroundMark x1="47306" y1="70471" x2="54714" y2="68116"/>
                        <a14:foregroundMark x1="21549" y1="68659" x2="29461" y2="67029"/>
                        <a14:foregroundMark x1="8111" y1="66201" x2="5556" y2="66123"/>
                        <a14:foregroundMark x1="23401" y1="66667" x2="16261" y2="66449"/>
                        <a14:foregroundMark x1="5556" y1="66123" x2="5051" y2="65761"/>
                        <a14:foregroundMark x1="9119" y1="66091" x2="18182" y2="67572"/>
                        <a14:foregroundMark x1="4882" y1="65399" x2="8373" y2="65969"/>
                        <a14:foregroundMark x1="4714" y1="64855" x2="8077" y2="65469"/>
                        <a14:foregroundMark x1="16327" y1="66341" x2="17003" y2="66304"/>
                        <a14:foregroundMark x1="16644" y1="65819" x2="18182" y2="66123"/>
                        <a14:foregroundMark x1="4545" y1="65217" x2="3367" y2="64855"/>
                        <a14:foregroundMark x1="5724" y1="65942" x2="15993" y2="73007"/>
                        <a14:foregroundMark x1="9933" y1="69203" x2="14478" y2="72826"/>
                        <a14:foregroundMark x1="15488" y1="73370" x2="14310" y2="75181"/>
                        <a14:foregroundMark x1="14310" y1="74638" x2="7239" y2="79348"/>
                        <a14:foregroundMark x1="7912" y1="78623" x2="5387" y2="80072"/>
                        <a14:foregroundMark x1="4882" y1="80254" x2="4882" y2="80254"/>
                        <a14:foregroundMark x1="4714" y1="79891" x2="3367" y2="80435"/>
                        <a14:foregroundMark x1="5051" y1="80254" x2="17677" y2="82609"/>
                        <a14:foregroundMark x1="7071" y1="81159" x2="17340" y2="81703"/>
                        <a14:foregroundMark x1="15657" y1="82246" x2="16330" y2="84783"/>
                        <a14:foregroundMark x1="16498" y1="84783" x2="38215" y2="84058"/>
                        <a14:foregroundMark x1="22054" y1="85145" x2="36195" y2="85870"/>
                        <a14:foregroundMark x1="47980" y1="86232" x2="59776" y2="85804"/>
                        <a14:foregroundMark x1="42929" y1="89130" x2="50000" y2="94384"/>
                        <a14:foregroundMark x1="50000" y1="94384" x2="50168" y2="94746"/>
                        <a14:foregroundMark x1="15320" y1="14674" x2="15320" y2="14674"/>
                        <a14:foregroundMark x1="15941" y1="18407" x2="16162" y2="27899"/>
                        <a14:foregroundMark x1="15825" y1="13406" x2="15870" y2="15321"/>
                        <a14:foregroundMark x1="15825" y1="23551" x2="15680" y2="45560"/>
                        <a14:foregroundMark x1="15836" y1="51369" x2="17172" y2="58333"/>
                        <a14:foregroundMark x1="17172" y1="58333" x2="18013" y2="59420"/>
                        <a14:foregroundMark x1="15488" y1="52717" x2="15320" y2="59601"/>
                        <a14:foregroundMark x1="17845" y1="12319" x2="21549" y2="13043"/>
                        <a14:foregroundMark x1="53704" y1="4529" x2="61785" y2="9239"/>
                        <a14:foregroundMark x1="61785" y1="9239" x2="62121" y2="9239"/>
                        <a14:foregroundMark x1="82960" y1="27701" x2="83091" y2="28665"/>
                        <a14:foregroundMark x1="82555" y1="24734" x2="82786" y2="26431"/>
                        <a14:foregroundMark x1="82492" y1="24275" x2="82500" y2="24332"/>
                        <a14:foregroundMark x1="82323" y1="35688" x2="82492" y2="48913"/>
                        <a14:foregroundMark x1="59933" y1="86413" x2="64815" y2="86051"/>
                        <a14:foregroundMark x1="63805" y1="86051" x2="76936" y2="84964"/>
                        <a14:foregroundMark x1="10101" y1="66486" x2="19529" y2="66848"/>
                        <a14:foregroundMark x1="10606" y1="65580" x2="17172" y2="66667"/>
                        <a14:foregroundMark x1="15993" y1="51449" x2="15320" y2="43841"/>
                        <a14:backgroundMark x1="14646" y1="15399" x2="14815" y2="18478"/>
                        <a14:backgroundMark x1="14310" y1="45652" x2="14646" y2="51449"/>
                        <a14:backgroundMark x1="9259" y1="64312" x2="11360" y2="64406"/>
                        <a14:backgroundMark x1="7744" y1="63768" x2="7071" y2="63768"/>
                        <a14:backgroundMark x1="58586" y1="87862" x2="59124" y2="87841"/>
                        <a14:backgroundMark x1="57576" y1="87862" x2="59091" y2="88225"/>
                        <a14:backgroundMark x1="57576" y1="87862" x2="57407" y2="89855"/>
                        <a14:backgroundMark x1="75961" y1="86692" x2="76768" y2="86775"/>
                        <a14:backgroundMark x1="84848" y1="86051" x2="84680" y2="85688"/>
                        <a14:backgroundMark x1="84512" y1="85326" x2="84512" y2="84058"/>
                        <a14:backgroundMark x1="84175" y1="84964" x2="84175" y2="84964"/>
                        <a14:backgroundMark x1="83333" y1="31703" x2="83217" y2="30453"/>
                        <a14:backgroundMark x1="83670" y1="30797" x2="83670" y2="30382"/>
                        <a14:backgroundMark x1="83838" y1="31341" x2="83668" y2="30382"/>
                        <a14:backgroundMark x1="61546" y1="5708" x2="64141" y2="5978"/>
                        <a14:backgroundMark x1="54223" y1="3929" x2="53535" y2="3623"/>
                        <a14:backgroundMark x1="83670" y1="28623" x2="83838" y2="31341"/>
                        <a14:backgroundMark x1="83838" y1="29167" x2="83670" y2="28080"/>
                        <a14:backgroundMark x1="84175" y1="27899" x2="83502" y2="27355"/>
                        <a14:backgroundMark x1="84343" y1="30072" x2="83165" y2="28261"/>
                        <a14:backgroundMark x1="83838" y1="28804" x2="83333" y2="28080"/>
                      </a14:backgroundRemoval>
                    </a14:imgEffect>
                  </a14:imgLayer>
                </a14:imgProps>
              </a:ext>
            </a:extLst>
          </a:blip>
          <a:stretch>
            <a:fillRect/>
          </a:stretch>
        </p:blipFill>
        <p:spPr>
          <a:xfrm>
            <a:off x="188897" y="162962"/>
            <a:ext cx="1598958" cy="1485900"/>
          </a:xfrm>
          <a:prstGeom prst="rect">
            <a:avLst/>
          </a:prstGeom>
        </p:spPr>
      </p:pic>
    </p:spTree>
    <p:extLst>
      <p:ext uri="{BB962C8B-B14F-4D97-AF65-F5344CB8AC3E}">
        <p14:creationId xmlns:p14="http://schemas.microsoft.com/office/powerpoint/2010/main" val="1636584974"/>
      </p:ext>
    </p:extLst>
  </p:cSld>
  <p:clrMapOvr>
    <a:masterClrMapping/>
  </p:clrMapOvr>
  <mc:AlternateContent xmlns:mc="http://schemas.openxmlformats.org/markup-compatibility/2006">
    <mc:Choice xmlns:p14="http://schemas.microsoft.com/office/powerpoint/2010/main" Requires="p14">
      <p:transition spd="slow" p14:dur="2000" advTm="41126"/>
    </mc:Choice>
    <mc:Fallback>
      <p:transition spd="slow" advTm="4112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9008" y="113712"/>
            <a:ext cx="9882224" cy="797326"/>
          </a:xfrm>
        </p:spPr>
        <p:txBody>
          <a:bodyPr>
            <a:normAutofit/>
          </a:bodyPr>
          <a:lstStyle/>
          <a:p>
            <a:pPr algn="ctr"/>
            <a:r>
              <a:rPr lang="en-GB" dirty="0">
                <a:latin typeface="Comic Sans MS" panose="030F0702030302020204" pitchFamily="66" charset="0"/>
              </a:rPr>
              <a:t>16 – 19 </a:t>
            </a:r>
            <a:r>
              <a:rPr lang="en-GB" cap="none" dirty="0">
                <a:latin typeface="Comic Sans MS" panose="030F0702030302020204" pitchFamily="66" charset="0"/>
              </a:rPr>
              <a:t>Curriculum</a:t>
            </a:r>
          </a:p>
        </p:txBody>
      </p:sp>
      <p:pic>
        <p:nvPicPr>
          <p:cNvPr id="6" name="Picture 5" descr="A blue shield with yellow letters and a blue ribbon&#10;&#10;Description automatically generated">
            <a:extLst>
              <a:ext uri="{FF2B5EF4-FFF2-40B4-BE49-F238E27FC236}">
                <a16:creationId xmlns:a16="http://schemas.microsoft.com/office/drawing/2014/main" id="{ED0FDCE1-A31D-532D-2FA1-8D75F68298F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261" b="95471" l="3367" r="96633">
                        <a14:foregroundMark x1="21168" y1="12500" x2="24916" y2="12500"/>
                        <a14:foregroundMark x1="15993" y1="12500" x2="17691" y2="12500"/>
                        <a14:foregroundMark x1="24916" y1="12500" x2="50000" y2="3442"/>
                        <a14:foregroundMark x1="50505" y1="3442" x2="54063" y2="4738"/>
                        <a14:foregroundMark x1="61111" y1="9239" x2="79461" y2="12681"/>
                        <a14:foregroundMark x1="79461" y1="12681" x2="82660" y2="12500"/>
                        <a14:foregroundMark x1="82943" y1="27656" x2="82963" y2="28674"/>
                        <a14:foregroundMark x1="82891" y1="25005" x2="82923" y2="26641"/>
                        <a14:foregroundMark x1="82660" y1="13043" x2="82885" y2="24660"/>
                        <a14:foregroundMark x1="80814" y1="48324" x2="80640" y2="50181"/>
                        <a14:foregroundMark x1="82394" y1="31444" x2="81850" y2="37255"/>
                        <a14:foregroundMark x1="82456" y1="48525" x2="82155" y2="54348"/>
                        <a14:foregroundMark x1="82155" y1="50906" x2="82323" y2="58514"/>
                        <a14:foregroundMark x1="81987" y1="58514" x2="77441" y2="65036"/>
                        <a14:foregroundMark x1="77609" y1="64312" x2="74074" y2="67391"/>
                        <a14:foregroundMark x1="76936" y1="67210" x2="82828" y2="66667"/>
                        <a14:foregroundMark x1="83333" y1="66667" x2="93266" y2="65217"/>
                        <a14:foregroundMark x1="93266" y1="65217" x2="94444" y2="65399"/>
                        <a14:foregroundMark x1="81481" y1="65761" x2="88384" y2="65761"/>
                        <a14:foregroundMark x1="78788" y1="69022" x2="84343" y2="69203"/>
                        <a14:foregroundMark x1="93603" y1="64674" x2="96801" y2="64312"/>
                        <a14:foregroundMark x1="93434" y1="66304" x2="83502" y2="72283"/>
                        <a14:foregroundMark x1="91414" y1="67754" x2="84512" y2="72826"/>
                        <a14:foregroundMark x1="84848" y1="73551" x2="95623" y2="80435"/>
                        <a14:foregroundMark x1="83643" y1="81995" x2="82997" y2="82065"/>
                        <a14:foregroundMark x1="93098" y1="80978" x2="83893" y2="81969"/>
                        <a14:foregroundMark x1="83502" y1="79348" x2="84343" y2="84783"/>
                        <a14:foregroundMark x1="54656" y1="88386" x2="47643" y2="89312"/>
                        <a14:foregroundMark x1="80583" y1="84964" x2="77666" y2="85349"/>
                        <a14:foregroundMark x1="83333" y1="84601" x2="80583" y2="84964"/>
                        <a14:foregroundMark x1="47643" y1="89312" x2="42424" y2="86413"/>
                        <a14:foregroundMark x1="44613" y1="86232" x2="53872" y2="86957"/>
                        <a14:foregroundMark x1="53872" y1="86957" x2="58464" y2="86569"/>
                        <a14:foregroundMark x1="55051" y1="88768" x2="49832" y2="96014"/>
                        <a14:foregroundMark x1="41919" y1="88225" x2="36869" y2="83877"/>
                        <a14:foregroundMark x1="43939" y1="70109" x2="43939" y2="70109"/>
                        <a14:foregroundMark x1="43939" y1="71014" x2="55387" y2="71920"/>
                        <a14:foregroundMark x1="47306" y1="70471" x2="54714" y2="68116"/>
                        <a14:foregroundMark x1="21549" y1="68659" x2="29461" y2="67029"/>
                        <a14:foregroundMark x1="8111" y1="66201" x2="5556" y2="66123"/>
                        <a14:foregroundMark x1="23401" y1="66667" x2="16261" y2="66449"/>
                        <a14:foregroundMark x1="5556" y1="66123" x2="5051" y2="65761"/>
                        <a14:foregroundMark x1="9119" y1="66091" x2="18182" y2="67572"/>
                        <a14:foregroundMark x1="4882" y1="65399" x2="8373" y2="65969"/>
                        <a14:foregroundMark x1="4714" y1="64855" x2="8077" y2="65469"/>
                        <a14:foregroundMark x1="16327" y1="66341" x2="17003" y2="66304"/>
                        <a14:foregroundMark x1="16644" y1="65819" x2="18182" y2="66123"/>
                        <a14:foregroundMark x1="4545" y1="65217" x2="3367" y2="64855"/>
                        <a14:foregroundMark x1="5724" y1="65942" x2="15993" y2="73007"/>
                        <a14:foregroundMark x1="9933" y1="69203" x2="14478" y2="72826"/>
                        <a14:foregroundMark x1="15488" y1="73370" x2="14310" y2="75181"/>
                        <a14:foregroundMark x1="14310" y1="74638" x2="7239" y2="79348"/>
                        <a14:foregroundMark x1="7912" y1="78623" x2="5387" y2="80072"/>
                        <a14:foregroundMark x1="4882" y1="80254" x2="4882" y2="80254"/>
                        <a14:foregroundMark x1="4714" y1="79891" x2="3367" y2="80435"/>
                        <a14:foregroundMark x1="5051" y1="80254" x2="17677" y2="82609"/>
                        <a14:foregroundMark x1="7071" y1="81159" x2="17340" y2="81703"/>
                        <a14:foregroundMark x1="15657" y1="82246" x2="16330" y2="84783"/>
                        <a14:foregroundMark x1="16498" y1="84783" x2="38215" y2="84058"/>
                        <a14:foregroundMark x1="22054" y1="85145" x2="36195" y2="85870"/>
                        <a14:foregroundMark x1="47980" y1="86232" x2="59776" y2="85804"/>
                        <a14:foregroundMark x1="42929" y1="89130" x2="50000" y2="94384"/>
                        <a14:foregroundMark x1="50000" y1="94384" x2="50168" y2="94746"/>
                        <a14:foregroundMark x1="15320" y1="14674" x2="15320" y2="14674"/>
                        <a14:foregroundMark x1="15941" y1="18407" x2="16162" y2="27899"/>
                        <a14:foregroundMark x1="15825" y1="13406" x2="15870" y2="15321"/>
                        <a14:foregroundMark x1="15825" y1="23551" x2="15680" y2="45560"/>
                        <a14:foregroundMark x1="15836" y1="51369" x2="17172" y2="58333"/>
                        <a14:foregroundMark x1="17172" y1="58333" x2="18013" y2="59420"/>
                        <a14:foregroundMark x1="15488" y1="52717" x2="15320" y2="59601"/>
                        <a14:foregroundMark x1="17845" y1="12319" x2="21549" y2="13043"/>
                        <a14:foregroundMark x1="53704" y1="4529" x2="61785" y2="9239"/>
                        <a14:foregroundMark x1="61785" y1="9239" x2="62121" y2="9239"/>
                        <a14:foregroundMark x1="82960" y1="27701" x2="83091" y2="28665"/>
                        <a14:foregroundMark x1="82555" y1="24734" x2="82786" y2="26431"/>
                        <a14:foregroundMark x1="82492" y1="24275" x2="82500" y2="24332"/>
                        <a14:foregroundMark x1="82323" y1="35688" x2="82492" y2="48913"/>
                        <a14:foregroundMark x1="59933" y1="86413" x2="64815" y2="86051"/>
                        <a14:foregroundMark x1="63805" y1="86051" x2="76936" y2="84964"/>
                        <a14:foregroundMark x1="10101" y1="66486" x2="19529" y2="66848"/>
                        <a14:foregroundMark x1="10606" y1="65580" x2="17172" y2="66667"/>
                        <a14:foregroundMark x1="15993" y1="51449" x2="15320" y2="43841"/>
                        <a14:backgroundMark x1="14646" y1="15399" x2="14815" y2="18478"/>
                        <a14:backgroundMark x1="14310" y1="45652" x2="14646" y2="51449"/>
                        <a14:backgroundMark x1="9259" y1="64312" x2="11360" y2="64406"/>
                        <a14:backgroundMark x1="7744" y1="63768" x2="7071" y2="63768"/>
                        <a14:backgroundMark x1="58586" y1="87862" x2="59124" y2="87841"/>
                        <a14:backgroundMark x1="57576" y1="87862" x2="59091" y2="88225"/>
                        <a14:backgroundMark x1="57576" y1="87862" x2="57407" y2="89855"/>
                        <a14:backgroundMark x1="75961" y1="86692" x2="76768" y2="86775"/>
                        <a14:backgroundMark x1="84848" y1="86051" x2="84680" y2="85688"/>
                        <a14:backgroundMark x1="84512" y1="85326" x2="84512" y2="84058"/>
                        <a14:backgroundMark x1="84175" y1="84964" x2="84175" y2="84964"/>
                        <a14:backgroundMark x1="83333" y1="31703" x2="83217" y2="30453"/>
                        <a14:backgroundMark x1="83670" y1="30797" x2="83670" y2="30382"/>
                        <a14:backgroundMark x1="83838" y1="31341" x2="83668" y2="30382"/>
                        <a14:backgroundMark x1="61546" y1="5708" x2="64141" y2="5978"/>
                        <a14:backgroundMark x1="54223" y1="3929" x2="53535" y2="3623"/>
                        <a14:backgroundMark x1="83670" y1="28623" x2="83838" y2="31341"/>
                        <a14:backgroundMark x1="83838" y1="29167" x2="83670" y2="28080"/>
                        <a14:backgroundMark x1="84175" y1="27899" x2="83502" y2="27355"/>
                        <a14:backgroundMark x1="84343" y1="30072" x2="83165" y2="28261"/>
                        <a14:backgroundMark x1="83838" y1="28804" x2="83333" y2="28080"/>
                      </a14:backgroundRemoval>
                    </a14:imgEffect>
                  </a14:imgLayer>
                </a14:imgProps>
              </a:ext>
            </a:extLst>
          </a:blip>
          <a:stretch>
            <a:fillRect/>
          </a:stretch>
        </p:blipFill>
        <p:spPr>
          <a:xfrm>
            <a:off x="188897" y="162962"/>
            <a:ext cx="1598958" cy="1485900"/>
          </a:xfrm>
          <a:prstGeom prst="rect">
            <a:avLst/>
          </a:prstGeom>
        </p:spPr>
      </p:pic>
      <p:graphicFrame>
        <p:nvGraphicFramePr>
          <p:cNvPr id="9" name="Table 8">
            <a:extLst>
              <a:ext uri="{FF2B5EF4-FFF2-40B4-BE49-F238E27FC236}">
                <a16:creationId xmlns:a16="http://schemas.microsoft.com/office/drawing/2014/main" id="{783CC06A-08AB-06E9-0BAE-E1609B299F19}"/>
              </a:ext>
            </a:extLst>
          </p:cNvPr>
          <p:cNvGraphicFramePr>
            <a:graphicFrameLocks noGrp="1"/>
          </p:cNvGraphicFramePr>
          <p:nvPr>
            <p:extLst>
              <p:ext uri="{D42A27DB-BD31-4B8C-83A1-F6EECF244321}">
                <p14:modId xmlns:p14="http://schemas.microsoft.com/office/powerpoint/2010/main" val="3765810437"/>
              </p:ext>
            </p:extLst>
          </p:nvPr>
        </p:nvGraphicFramePr>
        <p:xfrm>
          <a:off x="192100" y="1876184"/>
          <a:ext cx="11814915" cy="4815840"/>
        </p:xfrm>
        <a:graphic>
          <a:graphicData uri="http://schemas.openxmlformats.org/drawingml/2006/table">
            <a:tbl>
              <a:tblPr firstRow="1" firstCol="1" bandRow="1">
                <a:tableStyleId>{5C22544A-7EE6-4342-B048-85BDC9FD1C3A}</a:tableStyleId>
              </a:tblPr>
              <a:tblGrid>
                <a:gridCol w="2362459">
                  <a:extLst>
                    <a:ext uri="{9D8B030D-6E8A-4147-A177-3AD203B41FA5}">
                      <a16:colId xmlns:a16="http://schemas.microsoft.com/office/drawing/2014/main" val="1979114760"/>
                    </a:ext>
                  </a:extLst>
                </a:gridCol>
                <a:gridCol w="2362459">
                  <a:extLst>
                    <a:ext uri="{9D8B030D-6E8A-4147-A177-3AD203B41FA5}">
                      <a16:colId xmlns:a16="http://schemas.microsoft.com/office/drawing/2014/main" val="3280683505"/>
                    </a:ext>
                  </a:extLst>
                </a:gridCol>
                <a:gridCol w="2362459">
                  <a:extLst>
                    <a:ext uri="{9D8B030D-6E8A-4147-A177-3AD203B41FA5}">
                      <a16:colId xmlns:a16="http://schemas.microsoft.com/office/drawing/2014/main" val="366171075"/>
                    </a:ext>
                  </a:extLst>
                </a:gridCol>
                <a:gridCol w="2363769">
                  <a:extLst>
                    <a:ext uri="{9D8B030D-6E8A-4147-A177-3AD203B41FA5}">
                      <a16:colId xmlns:a16="http://schemas.microsoft.com/office/drawing/2014/main" val="318710219"/>
                    </a:ext>
                  </a:extLst>
                </a:gridCol>
                <a:gridCol w="2363769">
                  <a:extLst>
                    <a:ext uri="{9D8B030D-6E8A-4147-A177-3AD203B41FA5}">
                      <a16:colId xmlns:a16="http://schemas.microsoft.com/office/drawing/2014/main" val="2869881739"/>
                    </a:ext>
                  </a:extLst>
                </a:gridCol>
              </a:tblGrid>
              <a:tr h="0">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20000"/>
                        <a:lumOff val="80000"/>
                      </a:schemeClr>
                    </a:solidFill>
                  </a:tcPr>
                </a:tc>
                <a:tc>
                  <a:txBody>
                    <a:bodyPr/>
                    <a:lstStyle/>
                    <a:p>
                      <a:pPr algn="ctr"/>
                      <a:r>
                        <a:rPr lang="en-US" sz="1600" b="1" dirty="0">
                          <a:solidFill>
                            <a:srgbClr val="000000"/>
                          </a:solidFill>
                          <a:effectLst/>
                        </a:rPr>
                        <a:t>Explorer</a:t>
                      </a:r>
                      <a:endParaRPr lang="en-US" sz="16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20000"/>
                        <a:lumOff val="80000"/>
                      </a:schemeClr>
                    </a:solidFill>
                  </a:tcPr>
                </a:tc>
                <a:tc>
                  <a:txBody>
                    <a:bodyPr/>
                    <a:lstStyle/>
                    <a:p>
                      <a:pPr lvl="0" algn="ctr">
                        <a:buNone/>
                      </a:pPr>
                      <a:r>
                        <a:rPr lang="en-US" sz="1600" b="1" dirty="0">
                          <a:solidFill>
                            <a:srgbClr val="000000"/>
                          </a:solidFill>
                          <a:effectLst/>
                        </a:rPr>
                        <a:t>Delta</a:t>
                      </a:r>
                      <a:endParaRPr lang="en-US" sz="2000" dirty="0"/>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20000"/>
                        <a:lumOff val="80000"/>
                      </a:schemeClr>
                    </a:solidFill>
                  </a:tcPr>
                </a:tc>
                <a:tc>
                  <a:txBody>
                    <a:bodyPr/>
                    <a:lstStyle/>
                    <a:p>
                      <a:pPr lvl="0" algn="ctr">
                        <a:buNone/>
                      </a:pPr>
                      <a:r>
                        <a:rPr lang="en-US" sz="1600" b="1">
                          <a:solidFill>
                            <a:srgbClr val="000000"/>
                          </a:solidFill>
                          <a:effectLst/>
                        </a:rPr>
                        <a:t>Discovery</a:t>
                      </a:r>
                      <a:endParaRPr lang="en-US" sz="1600" b="1" dirty="0">
                        <a:solidFill>
                          <a:srgbClr val="000000"/>
                        </a:solidFill>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20000"/>
                        <a:lumOff val="80000"/>
                      </a:schemeClr>
                    </a:solidFill>
                  </a:tcPr>
                </a:tc>
                <a:tc>
                  <a:txBody>
                    <a:bodyPr/>
                    <a:lstStyle/>
                    <a:p>
                      <a:pPr algn="ctr"/>
                      <a:r>
                        <a:rPr lang="en-US" sz="1600" b="1" dirty="0">
                          <a:solidFill>
                            <a:srgbClr val="000000"/>
                          </a:solidFill>
                          <a:effectLst/>
                        </a:rPr>
                        <a:t>Apollo</a:t>
                      </a:r>
                      <a:endParaRPr lang="en-US" sz="16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20000"/>
                        <a:lumOff val="80000"/>
                      </a:schemeClr>
                    </a:solidFill>
                  </a:tcPr>
                </a:tc>
                <a:extLst>
                  <a:ext uri="{0D108BD9-81ED-4DB2-BD59-A6C34878D82A}">
                    <a16:rowId xmlns:a16="http://schemas.microsoft.com/office/drawing/2014/main" val="3645798005"/>
                  </a:ext>
                </a:extLst>
              </a:tr>
              <a:tr h="0">
                <a:tc rowSpan="4">
                  <a:txBody>
                    <a:bodyPr/>
                    <a:lstStyle/>
                    <a:p>
                      <a:pPr algn="ctr"/>
                      <a:r>
                        <a:rPr lang="en-US" sz="1600" b="1" dirty="0">
                          <a:solidFill>
                            <a:schemeClr val="bg1"/>
                          </a:solidFill>
                          <a:effectLst/>
                        </a:rPr>
                        <a:t>Core</a:t>
                      </a:r>
                      <a:endParaRPr lang="en-US" sz="1600" dirty="0">
                        <a:solidFill>
                          <a:schemeClr val="bg1"/>
                        </a:solidFill>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English</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English</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English</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English</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extLst>
                  <a:ext uri="{0D108BD9-81ED-4DB2-BD59-A6C34878D82A}">
                    <a16:rowId xmlns:a16="http://schemas.microsoft.com/office/drawing/2014/main" val="127772722"/>
                  </a:ext>
                </a:extLst>
              </a:tr>
              <a:tr h="0">
                <a:tc vMerge="1">
                  <a:txBody>
                    <a:bodyPr/>
                    <a:lstStyle/>
                    <a:p>
                      <a:endParaRPr lang="en-US"/>
                    </a:p>
                  </a:txBody>
                  <a:tcPr/>
                </a:tc>
                <a:tc>
                  <a:txBody>
                    <a:bodyPr/>
                    <a:lstStyle/>
                    <a:p>
                      <a:pPr algn="ctr"/>
                      <a:r>
                        <a:rPr lang="en-GB" sz="1400" noProof="0" dirty="0">
                          <a:effectLst/>
                        </a:rPr>
                        <a:t>Maths</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GB" sz="1400" noProof="0" dirty="0">
                          <a:effectLst/>
                        </a:rPr>
                        <a:t>Maths</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GB" sz="1400" noProof="0" dirty="0">
                          <a:effectLst/>
                        </a:rPr>
                        <a:t>Maths</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GB" sz="1400" noProof="0" dirty="0">
                          <a:effectLst/>
                        </a:rPr>
                        <a:t>Maths</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extLst>
                  <a:ext uri="{0D108BD9-81ED-4DB2-BD59-A6C34878D82A}">
                    <a16:rowId xmlns:a16="http://schemas.microsoft.com/office/drawing/2014/main" val="1999613863"/>
                  </a:ext>
                </a:extLst>
              </a:tr>
              <a:tr h="0">
                <a:tc vMerge="1">
                  <a:txBody>
                    <a:bodyPr/>
                    <a:lstStyle/>
                    <a:p>
                      <a:endParaRPr lang="en-US"/>
                    </a:p>
                  </a:txBody>
                  <a:tcPr/>
                </a:tc>
                <a:tc>
                  <a:txBody>
                    <a:bodyPr/>
                    <a:lstStyle/>
                    <a:p>
                      <a:pPr algn="ctr"/>
                      <a:r>
                        <a:rPr lang="en-US" sz="1400" dirty="0">
                          <a:effectLst/>
                        </a:rPr>
                        <a:t>PSHE</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PSHE</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PSHE</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PSHE</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extLst>
                  <a:ext uri="{0D108BD9-81ED-4DB2-BD59-A6C34878D82A}">
                    <a16:rowId xmlns:a16="http://schemas.microsoft.com/office/drawing/2014/main" val="4289121220"/>
                  </a:ext>
                </a:extLst>
              </a:tr>
              <a:tr h="0">
                <a:tc vMerge="1">
                  <a:txBody>
                    <a:bodyPr/>
                    <a:lstStyle/>
                    <a:p>
                      <a:endParaRPr lang="en-US"/>
                    </a:p>
                  </a:txBody>
                  <a:tcPr/>
                </a:tc>
                <a:tc>
                  <a:txBody>
                    <a:bodyPr/>
                    <a:lstStyle/>
                    <a:p>
                      <a:pPr algn="ctr"/>
                      <a:r>
                        <a:rPr lang="en-US" sz="1400" dirty="0">
                          <a:effectLst/>
                        </a:rPr>
                        <a:t>Humanities</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RE</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RE</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RE</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extLst>
                  <a:ext uri="{0D108BD9-81ED-4DB2-BD59-A6C34878D82A}">
                    <a16:rowId xmlns:a16="http://schemas.microsoft.com/office/drawing/2014/main" val="2719054462"/>
                  </a:ext>
                </a:extLst>
              </a:tr>
              <a:tr h="183444">
                <a:tc>
                  <a:txBody>
                    <a:bodyPr/>
                    <a:lstStyle/>
                    <a:p>
                      <a:pPr algn="ctr"/>
                      <a:endParaRPr lang="en-US" sz="16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20000"/>
                        <a:lumOff val="80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20000"/>
                        <a:lumOff val="80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20000"/>
                        <a:lumOff val="80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20000"/>
                        <a:lumOff val="80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20000"/>
                        <a:lumOff val="80000"/>
                      </a:schemeClr>
                    </a:solidFill>
                  </a:tcPr>
                </a:tc>
                <a:extLst>
                  <a:ext uri="{0D108BD9-81ED-4DB2-BD59-A6C34878D82A}">
                    <a16:rowId xmlns:a16="http://schemas.microsoft.com/office/drawing/2014/main" val="1598670039"/>
                  </a:ext>
                </a:extLst>
              </a:tr>
              <a:tr h="0">
                <a:tc rowSpan="7">
                  <a:txBody>
                    <a:bodyPr/>
                    <a:lstStyle/>
                    <a:p>
                      <a:pPr algn="ctr"/>
                      <a:r>
                        <a:rPr lang="en-US" sz="1600" b="1" dirty="0">
                          <a:solidFill>
                            <a:schemeClr val="bg1"/>
                          </a:solidFill>
                          <a:effectLst/>
                        </a:rPr>
                        <a:t>Life</a:t>
                      </a:r>
                      <a:endParaRPr lang="en-US" sz="1600" dirty="0">
                        <a:solidFill>
                          <a:schemeClr val="bg1"/>
                        </a:solidFill>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Careers</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Employability</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Employability</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Employability</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extLst>
                  <a:ext uri="{0D108BD9-81ED-4DB2-BD59-A6C34878D82A}">
                    <a16:rowId xmlns:a16="http://schemas.microsoft.com/office/drawing/2014/main" val="505378938"/>
                  </a:ext>
                </a:extLst>
              </a:tr>
              <a:tr h="0">
                <a:tc vMerge="1">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Community Action</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Community Engagement</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Work Experience</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Work Experience</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extLst>
                  <a:ext uri="{0D108BD9-81ED-4DB2-BD59-A6C34878D82A}">
                    <a16:rowId xmlns:a16="http://schemas.microsoft.com/office/drawing/2014/main" val="2813177404"/>
                  </a:ext>
                </a:extLst>
              </a:tr>
              <a:tr h="0">
                <a:tc vMerge="1">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Volunteering</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Volunteering</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extLst>
                  <a:ext uri="{0D108BD9-81ED-4DB2-BD59-A6C34878D82A}">
                    <a16:rowId xmlns:a16="http://schemas.microsoft.com/office/drawing/2014/main" val="357862310"/>
                  </a:ext>
                </a:extLst>
              </a:tr>
              <a:tr h="0">
                <a:tc vMerge="1">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Work Skills</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Work Skills</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extLst>
                  <a:ext uri="{0D108BD9-81ED-4DB2-BD59-A6C34878D82A}">
                    <a16:rowId xmlns:a16="http://schemas.microsoft.com/office/drawing/2014/main" val="1416736598"/>
                  </a:ext>
                </a:extLst>
              </a:tr>
              <a:tr h="0">
                <a:tc vMerge="1">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Life Skills</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Life Skills</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extLst>
                  <a:ext uri="{0D108BD9-81ED-4DB2-BD59-A6C34878D82A}">
                    <a16:rowId xmlns:a16="http://schemas.microsoft.com/office/drawing/2014/main" val="2017706979"/>
                  </a:ext>
                </a:extLst>
              </a:tr>
              <a:tr h="0">
                <a:tc vMerge="1">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Keeping a home</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Horticulture</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extLst>
                  <a:ext uri="{0D108BD9-81ED-4DB2-BD59-A6C34878D82A}">
                    <a16:rowId xmlns:a16="http://schemas.microsoft.com/office/drawing/2014/main" val="1149406650"/>
                  </a:ext>
                </a:extLst>
              </a:tr>
              <a:tr h="0">
                <a:tc vMerge="1">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College</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extLst>
                  <a:ext uri="{0D108BD9-81ED-4DB2-BD59-A6C34878D82A}">
                    <a16:rowId xmlns:a16="http://schemas.microsoft.com/office/drawing/2014/main" val="313509866"/>
                  </a:ext>
                </a:extLst>
              </a:tr>
              <a:tr h="0">
                <a:tc>
                  <a:txBody>
                    <a:bodyPr/>
                    <a:lstStyle/>
                    <a:p>
                      <a:pPr algn="ctr"/>
                      <a:endParaRPr lang="en-US" sz="16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20000"/>
                        <a:lumOff val="80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20000"/>
                        <a:lumOff val="80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20000"/>
                        <a:lumOff val="80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20000"/>
                        <a:lumOff val="80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20000"/>
                        <a:lumOff val="80000"/>
                      </a:schemeClr>
                    </a:solidFill>
                  </a:tcPr>
                </a:tc>
                <a:extLst>
                  <a:ext uri="{0D108BD9-81ED-4DB2-BD59-A6C34878D82A}">
                    <a16:rowId xmlns:a16="http://schemas.microsoft.com/office/drawing/2014/main" val="2354724311"/>
                  </a:ext>
                </a:extLst>
              </a:tr>
              <a:tr h="0">
                <a:tc rowSpan="3">
                  <a:txBody>
                    <a:bodyPr/>
                    <a:lstStyle/>
                    <a:p>
                      <a:pPr algn="ctr"/>
                      <a:r>
                        <a:rPr lang="en-US" sz="1600" b="1" dirty="0">
                          <a:solidFill>
                            <a:schemeClr val="bg1"/>
                          </a:solidFill>
                          <a:effectLst/>
                        </a:rPr>
                        <a:t>Options</a:t>
                      </a:r>
                      <a:endParaRPr lang="en-US" sz="1600" dirty="0">
                        <a:solidFill>
                          <a:schemeClr val="bg1"/>
                        </a:solidFill>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Media (EL)</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Drama</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Drama</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Drama</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extLst>
                  <a:ext uri="{0D108BD9-81ED-4DB2-BD59-A6C34878D82A}">
                    <a16:rowId xmlns:a16="http://schemas.microsoft.com/office/drawing/2014/main" val="1152151754"/>
                  </a:ext>
                </a:extLst>
              </a:tr>
              <a:tr h="0">
                <a:tc vMerge="1">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Media</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Media</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Media</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extLst>
                  <a:ext uri="{0D108BD9-81ED-4DB2-BD59-A6C34878D82A}">
                    <a16:rowId xmlns:a16="http://schemas.microsoft.com/office/drawing/2014/main" val="404719681"/>
                  </a:ext>
                </a:extLst>
              </a:tr>
              <a:tr h="0">
                <a:tc vMerge="1">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Hospitality</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Hospitality</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Hospitality</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extLst>
                  <a:ext uri="{0D108BD9-81ED-4DB2-BD59-A6C34878D82A}">
                    <a16:rowId xmlns:a16="http://schemas.microsoft.com/office/drawing/2014/main" val="2914991306"/>
                  </a:ext>
                </a:extLst>
              </a:tr>
              <a:tr h="0">
                <a:tc>
                  <a:txBody>
                    <a:bodyPr/>
                    <a:lstStyle/>
                    <a:p>
                      <a:pPr algn="ctr"/>
                      <a:endParaRPr lang="en-US" sz="16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20000"/>
                        <a:lumOff val="80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20000"/>
                        <a:lumOff val="80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20000"/>
                        <a:lumOff val="80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20000"/>
                        <a:lumOff val="80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20000"/>
                        <a:lumOff val="80000"/>
                      </a:schemeClr>
                    </a:solidFill>
                  </a:tcPr>
                </a:tc>
                <a:extLst>
                  <a:ext uri="{0D108BD9-81ED-4DB2-BD59-A6C34878D82A}">
                    <a16:rowId xmlns:a16="http://schemas.microsoft.com/office/drawing/2014/main" val="1716345637"/>
                  </a:ext>
                </a:extLst>
              </a:tr>
              <a:tr h="0">
                <a:tc rowSpan="3">
                  <a:txBody>
                    <a:bodyPr/>
                    <a:lstStyle/>
                    <a:p>
                      <a:pPr algn="ctr"/>
                      <a:r>
                        <a:rPr lang="en-US" sz="1600" b="1" dirty="0">
                          <a:solidFill>
                            <a:schemeClr val="bg1"/>
                          </a:solidFill>
                          <a:effectLst/>
                        </a:rPr>
                        <a:t>Leisure</a:t>
                      </a:r>
                      <a:endParaRPr lang="en-US" sz="1600" dirty="0">
                        <a:solidFill>
                          <a:schemeClr val="bg1"/>
                        </a:solidFill>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Sport</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Art</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extLst>
                  <a:ext uri="{0D108BD9-81ED-4DB2-BD59-A6C34878D82A}">
                    <a16:rowId xmlns:a16="http://schemas.microsoft.com/office/drawing/2014/main" val="2548117023"/>
                  </a:ext>
                </a:extLst>
              </a:tr>
              <a:tr h="0">
                <a:tc vMerge="1">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Art</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Sport</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extLst>
                  <a:ext uri="{0D108BD9-81ED-4DB2-BD59-A6C34878D82A}">
                    <a16:rowId xmlns:a16="http://schemas.microsoft.com/office/drawing/2014/main" val="2645518950"/>
                  </a:ext>
                </a:extLst>
              </a:tr>
              <a:tr h="0">
                <a:tc vMerge="1">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r>
                        <a:rPr lang="en-US" sz="1400" dirty="0">
                          <a:effectLst/>
                        </a:rPr>
                        <a:t>Adventure and Residential</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tc>
                  <a:txBody>
                    <a:bodyPr/>
                    <a:lstStyle/>
                    <a:p>
                      <a:pPr algn="ctr"/>
                      <a:endParaRPr lang="en-US" sz="1400" dirty="0">
                        <a:effectLs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schemeClr>
                    </a:solidFill>
                  </a:tcPr>
                </a:tc>
                <a:extLst>
                  <a:ext uri="{0D108BD9-81ED-4DB2-BD59-A6C34878D82A}">
                    <a16:rowId xmlns:a16="http://schemas.microsoft.com/office/drawing/2014/main" val="1092685287"/>
                  </a:ext>
                </a:extLst>
              </a:tr>
            </a:tbl>
          </a:graphicData>
        </a:graphic>
      </p:graphicFrame>
    </p:spTree>
    <p:extLst>
      <p:ext uri="{BB962C8B-B14F-4D97-AF65-F5344CB8AC3E}">
        <p14:creationId xmlns:p14="http://schemas.microsoft.com/office/powerpoint/2010/main" val="1152678066"/>
      </p:ext>
    </p:extLst>
  </p:cSld>
  <p:clrMapOvr>
    <a:masterClrMapping/>
  </p:clrMapOvr>
  <mc:AlternateContent xmlns:mc="http://schemas.openxmlformats.org/markup-compatibility/2006">
    <mc:Choice xmlns:p14="http://schemas.microsoft.com/office/powerpoint/2010/main" Requires="p14">
      <p:transition spd="slow" p14:dur="2000" advTm="86964"/>
    </mc:Choice>
    <mc:Fallback>
      <p:transition spd="slow" advTm="8696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4564" y="0"/>
            <a:ext cx="6554867" cy="1524000"/>
          </a:xfrm>
        </p:spPr>
        <p:txBody>
          <a:bodyPr/>
          <a:lstStyle/>
          <a:p>
            <a:r>
              <a:rPr lang="en-GB" dirty="0">
                <a:latin typeface="Comic Sans MS" panose="030F0702030302020204" pitchFamily="66" charset="0"/>
              </a:rPr>
              <a:t>Unsure what to do?</a:t>
            </a:r>
          </a:p>
        </p:txBody>
      </p:sp>
      <p:sp>
        <p:nvSpPr>
          <p:cNvPr id="3" name="Content Placeholder 2"/>
          <p:cNvSpPr>
            <a:spLocks noGrp="1"/>
          </p:cNvSpPr>
          <p:nvPr>
            <p:ph idx="1"/>
          </p:nvPr>
        </p:nvSpPr>
        <p:spPr>
          <a:xfrm>
            <a:off x="768036" y="1856211"/>
            <a:ext cx="10655928" cy="2711450"/>
          </a:xfrm>
        </p:spPr>
        <p:txBody>
          <a:bodyPr>
            <a:noAutofit/>
          </a:bodyPr>
          <a:lstStyle/>
          <a:p>
            <a:r>
              <a:rPr lang="en-GB" sz="3200" dirty="0">
                <a:solidFill>
                  <a:schemeClr val="tx1"/>
                </a:solidFill>
                <a:latin typeface="Comic Sans MS" panose="030F0702030302020204" pitchFamily="66" charset="0"/>
              </a:rPr>
              <a:t>Make contact with different places – find out about any open events.</a:t>
            </a:r>
          </a:p>
          <a:p>
            <a:r>
              <a:rPr lang="en-GB" sz="3200" dirty="0">
                <a:solidFill>
                  <a:schemeClr val="tx1"/>
                </a:solidFill>
                <a:latin typeface="Comic Sans MS" panose="030F0702030302020204" pitchFamily="66" charset="0"/>
              </a:rPr>
              <a:t>Visit so you can make informed decisions.</a:t>
            </a:r>
          </a:p>
          <a:p>
            <a:r>
              <a:rPr lang="en-GB" sz="3200" dirty="0">
                <a:solidFill>
                  <a:schemeClr val="tx1"/>
                </a:solidFill>
                <a:latin typeface="Comic Sans MS" panose="030F0702030302020204" pitchFamily="66" charset="0"/>
              </a:rPr>
              <a:t>Talk to people around you, parents/carers, form tutors, friends and people in the community.</a:t>
            </a:r>
          </a:p>
        </p:txBody>
      </p:sp>
      <p:pic>
        <p:nvPicPr>
          <p:cNvPr id="6" name="Picture 5" descr="A blue shield with yellow letters and a blue ribbon&#10;&#10;Description automatically generated">
            <a:extLst>
              <a:ext uri="{FF2B5EF4-FFF2-40B4-BE49-F238E27FC236}">
                <a16:creationId xmlns:a16="http://schemas.microsoft.com/office/drawing/2014/main" id="{D078896F-71E7-EBEF-DCD0-4A84330E580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261" b="95471" l="3367" r="96633">
                        <a14:foregroundMark x1="21168" y1="12500" x2="24916" y2="12500"/>
                        <a14:foregroundMark x1="15993" y1="12500" x2="17691" y2="12500"/>
                        <a14:foregroundMark x1="24916" y1="12500" x2="50000" y2="3442"/>
                        <a14:foregroundMark x1="50505" y1="3442" x2="54063" y2="4738"/>
                        <a14:foregroundMark x1="61111" y1="9239" x2="79461" y2="12681"/>
                        <a14:foregroundMark x1="79461" y1="12681" x2="82660" y2="12500"/>
                        <a14:foregroundMark x1="82943" y1="27656" x2="82963" y2="28674"/>
                        <a14:foregroundMark x1="82891" y1="25005" x2="82923" y2="26641"/>
                        <a14:foregroundMark x1="82660" y1="13043" x2="82885" y2="24660"/>
                        <a14:foregroundMark x1="80814" y1="48324" x2="80640" y2="50181"/>
                        <a14:foregroundMark x1="82394" y1="31444" x2="81850" y2="37255"/>
                        <a14:foregroundMark x1="82456" y1="48525" x2="82155" y2="54348"/>
                        <a14:foregroundMark x1="82155" y1="50906" x2="82323" y2="58514"/>
                        <a14:foregroundMark x1="81987" y1="58514" x2="77441" y2="65036"/>
                        <a14:foregroundMark x1="77609" y1="64312" x2="74074" y2="67391"/>
                        <a14:foregroundMark x1="76936" y1="67210" x2="82828" y2="66667"/>
                        <a14:foregroundMark x1="83333" y1="66667" x2="93266" y2="65217"/>
                        <a14:foregroundMark x1="93266" y1="65217" x2="94444" y2="65399"/>
                        <a14:foregroundMark x1="81481" y1="65761" x2="88384" y2="65761"/>
                        <a14:foregroundMark x1="78788" y1="69022" x2="84343" y2="69203"/>
                        <a14:foregroundMark x1="93603" y1="64674" x2="96801" y2="64312"/>
                        <a14:foregroundMark x1="93434" y1="66304" x2="83502" y2="72283"/>
                        <a14:foregroundMark x1="91414" y1="67754" x2="84512" y2="72826"/>
                        <a14:foregroundMark x1="84848" y1="73551" x2="95623" y2="80435"/>
                        <a14:foregroundMark x1="83643" y1="81995" x2="82997" y2="82065"/>
                        <a14:foregroundMark x1="93098" y1="80978" x2="83893" y2="81969"/>
                        <a14:foregroundMark x1="83502" y1="79348" x2="84343" y2="84783"/>
                        <a14:foregroundMark x1="54656" y1="88386" x2="47643" y2="89312"/>
                        <a14:foregroundMark x1="80583" y1="84964" x2="77666" y2="85349"/>
                        <a14:foregroundMark x1="83333" y1="84601" x2="80583" y2="84964"/>
                        <a14:foregroundMark x1="47643" y1="89312" x2="42424" y2="86413"/>
                        <a14:foregroundMark x1="44613" y1="86232" x2="53872" y2="86957"/>
                        <a14:foregroundMark x1="53872" y1="86957" x2="58464" y2="86569"/>
                        <a14:foregroundMark x1="55051" y1="88768" x2="49832" y2="96014"/>
                        <a14:foregroundMark x1="41919" y1="88225" x2="36869" y2="83877"/>
                        <a14:foregroundMark x1="43939" y1="70109" x2="43939" y2="70109"/>
                        <a14:foregroundMark x1="43939" y1="71014" x2="55387" y2="71920"/>
                        <a14:foregroundMark x1="47306" y1="70471" x2="54714" y2="68116"/>
                        <a14:foregroundMark x1="21549" y1="68659" x2="29461" y2="67029"/>
                        <a14:foregroundMark x1="8111" y1="66201" x2="5556" y2="66123"/>
                        <a14:foregroundMark x1="23401" y1="66667" x2="16261" y2="66449"/>
                        <a14:foregroundMark x1="5556" y1="66123" x2="5051" y2="65761"/>
                        <a14:foregroundMark x1="9119" y1="66091" x2="18182" y2="67572"/>
                        <a14:foregroundMark x1="4882" y1="65399" x2="8373" y2="65969"/>
                        <a14:foregroundMark x1="4714" y1="64855" x2="8077" y2="65469"/>
                        <a14:foregroundMark x1="16327" y1="66341" x2="17003" y2="66304"/>
                        <a14:foregroundMark x1="16644" y1="65819" x2="18182" y2="66123"/>
                        <a14:foregroundMark x1="4545" y1="65217" x2="3367" y2="64855"/>
                        <a14:foregroundMark x1="5724" y1="65942" x2="15993" y2="73007"/>
                        <a14:foregroundMark x1="9933" y1="69203" x2="14478" y2="72826"/>
                        <a14:foregroundMark x1="15488" y1="73370" x2="14310" y2="75181"/>
                        <a14:foregroundMark x1="14310" y1="74638" x2="7239" y2="79348"/>
                        <a14:foregroundMark x1="7912" y1="78623" x2="5387" y2="80072"/>
                        <a14:foregroundMark x1="4882" y1="80254" x2="4882" y2="80254"/>
                        <a14:foregroundMark x1="4714" y1="79891" x2="3367" y2="80435"/>
                        <a14:foregroundMark x1="5051" y1="80254" x2="17677" y2="82609"/>
                        <a14:foregroundMark x1="7071" y1="81159" x2="17340" y2="81703"/>
                        <a14:foregroundMark x1="15657" y1="82246" x2="16330" y2="84783"/>
                        <a14:foregroundMark x1="16498" y1="84783" x2="38215" y2="84058"/>
                        <a14:foregroundMark x1="22054" y1="85145" x2="36195" y2="85870"/>
                        <a14:foregroundMark x1="47980" y1="86232" x2="59776" y2="85804"/>
                        <a14:foregroundMark x1="42929" y1="89130" x2="50000" y2="94384"/>
                        <a14:foregroundMark x1="50000" y1="94384" x2="50168" y2="94746"/>
                        <a14:foregroundMark x1="15320" y1="14674" x2="15320" y2="14674"/>
                        <a14:foregroundMark x1="15941" y1="18407" x2="16162" y2="27899"/>
                        <a14:foregroundMark x1="15825" y1="13406" x2="15870" y2="15321"/>
                        <a14:foregroundMark x1="15825" y1="23551" x2="15680" y2="45560"/>
                        <a14:foregroundMark x1="15836" y1="51369" x2="17172" y2="58333"/>
                        <a14:foregroundMark x1="17172" y1="58333" x2="18013" y2="59420"/>
                        <a14:foregroundMark x1="15488" y1="52717" x2="15320" y2="59601"/>
                        <a14:foregroundMark x1="17845" y1="12319" x2="21549" y2="13043"/>
                        <a14:foregroundMark x1="53704" y1="4529" x2="61785" y2="9239"/>
                        <a14:foregroundMark x1="61785" y1="9239" x2="62121" y2="9239"/>
                        <a14:foregroundMark x1="82960" y1="27701" x2="83091" y2="28665"/>
                        <a14:foregroundMark x1="82555" y1="24734" x2="82786" y2="26431"/>
                        <a14:foregroundMark x1="82492" y1="24275" x2="82500" y2="24332"/>
                        <a14:foregroundMark x1="82323" y1="35688" x2="82492" y2="48913"/>
                        <a14:foregroundMark x1="59933" y1="86413" x2="64815" y2="86051"/>
                        <a14:foregroundMark x1="63805" y1="86051" x2="76936" y2="84964"/>
                        <a14:foregroundMark x1="10101" y1="66486" x2="19529" y2="66848"/>
                        <a14:foregroundMark x1="10606" y1="65580" x2="17172" y2="66667"/>
                        <a14:foregroundMark x1="15993" y1="51449" x2="15320" y2="43841"/>
                        <a14:backgroundMark x1="14646" y1="15399" x2="14815" y2="18478"/>
                        <a14:backgroundMark x1="14310" y1="45652" x2="14646" y2="51449"/>
                        <a14:backgroundMark x1="9259" y1="64312" x2="11360" y2="64406"/>
                        <a14:backgroundMark x1="7744" y1="63768" x2="7071" y2="63768"/>
                        <a14:backgroundMark x1="58586" y1="87862" x2="59124" y2="87841"/>
                        <a14:backgroundMark x1="57576" y1="87862" x2="59091" y2="88225"/>
                        <a14:backgroundMark x1="57576" y1="87862" x2="57407" y2="89855"/>
                        <a14:backgroundMark x1="75961" y1="86692" x2="76768" y2="86775"/>
                        <a14:backgroundMark x1="84848" y1="86051" x2="84680" y2="85688"/>
                        <a14:backgroundMark x1="84512" y1="85326" x2="84512" y2="84058"/>
                        <a14:backgroundMark x1="84175" y1="84964" x2="84175" y2="84964"/>
                        <a14:backgroundMark x1="83333" y1="31703" x2="83217" y2="30453"/>
                        <a14:backgroundMark x1="83670" y1="30797" x2="83670" y2="30382"/>
                        <a14:backgroundMark x1="83838" y1="31341" x2="83668" y2="30382"/>
                        <a14:backgroundMark x1="61546" y1="5708" x2="64141" y2="5978"/>
                        <a14:backgroundMark x1="54223" y1="3929" x2="53535" y2="3623"/>
                        <a14:backgroundMark x1="83670" y1="28623" x2="83838" y2="31341"/>
                        <a14:backgroundMark x1="83838" y1="29167" x2="83670" y2="28080"/>
                        <a14:backgroundMark x1="84175" y1="27899" x2="83502" y2="27355"/>
                        <a14:backgroundMark x1="84343" y1="30072" x2="83165" y2="28261"/>
                        <a14:backgroundMark x1="83838" y1="28804" x2="83333" y2="28080"/>
                      </a14:backgroundRemoval>
                    </a14:imgEffect>
                  </a14:imgLayer>
                </a14:imgProps>
              </a:ext>
            </a:extLst>
          </a:blip>
          <a:stretch>
            <a:fillRect/>
          </a:stretch>
        </p:blipFill>
        <p:spPr>
          <a:xfrm>
            <a:off x="188897" y="162962"/>
            <a:ext cx="1598958" cy="1485900"/>
          </a:xfrm>
          <a:prstGeom prst="rect">
            <a:avLst/>
          </a:prstGeom>
        </p:spPr>
      </p:pic>
    </p:spTree>
    <p:extLst>
      <p:ext uri="{BB962C8B-B14F-4D97-AF65-F5344CB8AC3E}">
        <p14:creationId xmlns:p14="http://schemas.microsoft.com/office/powerpoint/2010/main" val="2339908536"/>
      </p:ext>
    </p:extLst>
  </p:cSld>
  <p:clrMapOvr>
    <a:masterClrMapping/>
  </p:clrMapOvr>
  <mc:AlternateContent xmlns:mc="http://schemas.openxmlformats.org/markup-compatibility/2006">
    <mc:Choice xmlns:p14="http://schemas.microsoft.com/office/powerpoint/2010/main" Requires="p14">
      <p:transition spd="slow" p14:dur="2000" advTm="17069"/>
    </mc:Choice>
    <mc:Fallback>
      <p:transition spd="slow" advTm="1706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3" y="0"/>
            <a:ext cx="9143999" cy="1524000"/>
          </a:xfrm>
        </p:spPr>
        <p:txBody>
          <a:bodyPr/>
          <a:lstStyle/>
          <a:p>
            <a:r>
              <a:rPr lang="en-GB" dirty="0">
                <a:latin typeface="Comic Sans MS" panose="030F0702030302020204" pitchFamily="66" charset="0"/>
              </a:rPr>
              <a:t>Know where you want to go?</a:t>
            </a:r>
          </a:p>
        </p:txBody>
      </p:sp>
      <p:sp>
        <p:nvSpPr>
          <p:cNvPr id="3" name="Content Placeholder 2"/>
          <p:cNvSpPr>
            <a:spLocks noGrp="1"/>
          </p:cNvSpPr>
          <p:nvPr>
            <p:ph idx="1"/>
          </p:nvPr>
        </p:nvSpPr>
        <p:spPr>
          <a:xfrm>
            <a:off x="1600839" y="2508059"/>
            <a:ext cx="8990322" cy="2711450"/>
          </a:xfrm>
        </p:spPr>
        <p:txBody>
          <a:bodyPr>
            <a:noAutofit/>
          </a:bodyPr>
          <a:lstStyle/>
          <a:p>
            <a:r>
              <a:rPr lang="en-GB" sz="3200" dirty="0">
                <a:solidFill>
                  <a:schemeClr val="tx1"/>
                </a:solidFill>
                <a:latin typeface="Comic Sans MS" panose="030F0702030302020204" pitchFamily="66" charset="0"/>
              </a:rPr>
              <a:t>Once you have decided where you want to go </a:t>
            </a:r>
          </a:p>
          <a:p>
            <a:r>
              <a:rPr lang="en-GB" sz="3200" dirty="0">
                <a:solidFill>
                  <a:schemeClr val="tx1"/>
                </a:solidFill>
                <a:latin typeface="Comic Sans MS" panose="030F0702030302020204" pitchFamily="66" charset="0"/>
              </a:rPr>
              <a:t>Contact the place and ask for an application for that course.  Ask your parents/carers and staff at school to check your filled form before you send it.</a:t>
            </a:r>
          </a:p>
          <a:p>
            <a:r>
              <a:rPr lang="en-GB" sz="3200" dirty="0">
                <a:solidFill>
                  <a:schemeClr val="tx1"/>
                </a:solidFill>
                <a:latin typeface="Comic Sans MS" panose="030F0702030302020204" pitchFamily="66" charset="0"/>
              </a:rPr>
              <a:t>You must make sure you meet any deadlines for returning application forms.</a:t>
            </a:r>
          </a:p>
        </p:txBody>
      </p:sp>
      <p:pic>
        <p:nvPicPr>
          <p:cNvPr id="5" name="Picture 4" descr="A blue shield with yellow letters and a blue ribbon&#10;&#10;Description automatically generated">
            <a:extLst>
              <a:ext uri="{FF2B5EF4-FFF2-40B4-BE49-F238E27FC236}">
                <a16:creationId xmlns:a16="http://schemas.microsoft.com/office/drawing/2014/main" id="{D27B6C3E-BE45-C694-C7BE-A0A4B7AFA05D}"/>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261" b="95471" l="3367" r="96633">
                        <a14:foregroundMark x1="21168" y1="12500" x2="24916" y2="12500"/>
                        <a14:foregroundMark x1="15993" y1="12500" x2="17691" y2="12500"/>
                        <a14:foregroundMark x1="24916" y1="12500" x2="50000" y2="3442"/>
                        <a14:foregroundMark x1="50505" y1="3442" x2="54063" y2="4738"/>
                        <a14:foregroundMark x1="61111" y1="9239" x2="79461" y2="12681"/>
                        <a14:foregroundMark x1="79461" y1="12681" x2="82660" y2="12500"/>
                        <a14:foregroundMark x1="82943" y1="27656" x2="82963" y2="28674"/>
                        <a14:foregroundMark x1="82891" y1="25005" x2="82923" y2="26641"/>
                        <a14:foregroundMark x1="82660" y1="13043" x2="82885" y2="24660"/>
                        <a14:foregroundMark x1="80814" y1="48324" x2="80640" y2="50181"/>
                        <a14:foregroundMark x1="82394" y1="31444" x2="81850" y2="37255"/>
                        <a14:foregroundMark x1="82456" y1="48525" x2="82155" y2="54348"/>
                        <a14:foregroundMark x1="82155" y1="50906" x2="82323" y2="58514"/>
                        <a14:foregroundMark x1="81987" y1="58514" x2="77441" y2="65036"/>
                        <a14:foregroundMark x1="77609" y1="64312" x2="74074" y2="67391"/>
                        <a14:foregroundMark x1="76936" y1="67210" x2="82828" y2="66667"/>
                        <a14:foregroundMark x1="83333" y1="66667" x2="93266" y2="65217"/>
                        <a14:foregroundMark x1="93266" y1="65217" x2="94444" y2="65399"/>
                        <a14:foregroundMark x1="81481" y1="65761" x2="88384" y2="65761"/>
                        <a14:foregroundMark x1="78788" y1="69022" x2="84343" y2="69203"/>
                        <a14:foregroundMark x1="93603" y1="64674" x2="96801" y2="64312"/>
                        <a14:foregroundMark x1="93434" y1="66304" x2="83502" y2="72283"/>
                        <a14:foregroundMark x1="91414" y1="67754" x2="84512" y2="72826"/>
                        <a14:foregroundMark x1="84848" y1="73551" x2="95623" y2="80435"/>
                        <a14:foregroundMark x1="83643" y1="81995" x2="82997" y2="82065"/>
                        <a14:foregroundMark x1="93098" y1="80978" x2="83893" y2="81969"/>
                        <a14:foregroundMark x1="83502" y1="79348" x2="84343" y2="84783"/>
                        <a14:foregroundMark x1="54656" y1="88386" x2="47643" y2="89312"/>
                        <a14:foregroundMark x1="80583" y1="84964" x2="77666" y2="85349"/>
                        <a14:foregroundMark x1="83333" y1="84601" x2="80583" y2="84964"/>
                        <a14:foregroundMark x1="47643" y1="89312" x2="42424" y2="86413"/>
                        <a14:foregroundMark x1="44613" y1="86232" x2="53872" y2="86957"/>
                        <a14:foregroundMark x1="53872" y1="86957" x2="58464" y2="86569"/>
                        <a14:foregroundMark x1="55051" y1="88768" x2="49832" y2="96014"/>
                        <a14:foregroundMark x1="41919" y1="88225" x2="36869" y2="83877"/>
                        <a14:foregroundMark x1="43939" y1="70109" x2="43939" y2="70109"/>
                        <a14:foregroundMark x1="43939" y1="71014" x2="55387" y2="71920"/>
                        <a14:foregroundMark x1="47306" y1="70471" x2="54714" y2="68116"/>
                        <a14:foregroundMark x1="21549" y1="68659" x2="29461" y2="67029"/>
                        <a14:foregroundMark x1="8111" y1="66201" x2="5556" y2="66123"/>
                        <a14:foregroundMark x1="23401" y1="66667" x2="16261" y2="66449"/>
                        <a14:foregroundMark x1="5556" y1="66123" x2="5051" y2="65761"/>
                        <a14:foregroundMark x1="9119" y1="66091" x2="18182" y2="67572"/>
                        <a14:foregroundMark x1="4882" y1="65399" x2="8373" y2="65969"/>
                        <a14:foregroundMark x1="4714" y1="64855" x2="8077" y2="65469"/>
                        <a14:foregroundMark x1="16327" y1="66341" x2="17003" y2="66304"/>
                        <a14:foregroundMark x1="16644" y1="65819" x2="18182" y2="66123"/>
                        <a14:foregroundMark x1="4545" y1="65217" x2="3367" y2="64855"/>
                        <a14:foregroundMark x1="5724" y1="65942" x2="15993" y2="73007"/>
                        <a14:foregroundMark x1="9933" y1="69203" x2="14478" y2="72826"/>
                        <a14:foregroundMark x1="15488" y1="73370" x2="14310" y2="75181"/>
                        <a14:foregroundMark x1="14310" y1="74638" x2="7239" y2="79348"/>
                        <a14:foregroundMark x1="7912" y1="78623" x2="5387" y2="80072"/>
                        <a14:foregroundMark x1="4882" y1="80254" x2="4882" y2="80254"/>
                        <a14:foregroundMark x1="4714" y1="79891" x2="3367" y2="80435"/>
                        <a14:foregroundMark x1="5051" y1="80254" x2="17677" y2="82609"/>
                        <a14:foregroundMark x1="7071" y1="81159" x2="17340" y2="81703"/>
                        <a14:foregroundMark x1="15657" y1="82246" x2="16330" y2="84783"/>
                        <a14:foregroundMark x1="16498" y1="84783" x2="38215" y2="84058"/>
                        <a14:foregroundMark x1="22054" y1="85145" x2="36195" y2="85870"/>
                        <a14:foregroundMark x1="47980" y1="86232" x2="59776" y2="85804"/>
                        <a14:foregroundMark x1="42929" y1="89130" x2="50000" y2="94384"/>
                        <a14:foregroundMark x1="50000" y1="94384" x2="50168" y2="94746"/>
                        <a14:foregroundMark x1="15320" y1="14674" x2="15320" y2="14674"/>
                        <a14:foregroundMark x1="15941" y1="18407" x2="16162" y2="27899"/>
                        <a14:foregroundMark x1="15825" y1="13406" x2="15870" y2="15321"/>
                        <a14:foregroundMark x1="15825" y1="23551" x2="15680" y2="45560"/>
                        <a14:foregroundMark x1="15836" y1="51369" x2="17172" y2="58333"/>
                        <a14:foregroundMark x1="17172" y1="58333" x2="18013" y2="59420"/>
                        <a14:foregroundMark x1="15488" y1="52717" x2="15320" y2="59601"/>
                        <a14:foregroundMark x1="17845" y1="12319" x2="21549" y2="13043"/>
                        <a14:foregroundMark x1="53704" y1="4529" x2="61785" y2="9239"/>
                        <a14:foregroundMark x1="61785" y1="9239" x2="62121" y2="9239"/>
                        <a14:foregroundMark x1="82960" y1="27701" x2="83091" y2="28665"/>
                        <a14:foregroundMark x1="82555" y1="24734" x2="82786" y2="26431"/>
                        <a14:foregroundMark x1="82492" y1="24275" x2="82500" y2="24332"/>
                        <a14:foregroundMark x1="82323" y1="35688" x2="82492" y2="48913"/>
                        <a14:foregroundMark x1="59933" y1="86413" x2="64815" y2="86051"/>
                        <a14:foregroundMark x1="63805" y1="86051" x2="76936" y2="84964"/>
                        <a14:foregroundMark x1="10101" y1="66486" x2="19529" y2="66848"/>
                        <a14:foregroundMark x1="10606" y1="65580" x2="17172" y2="66667"/>
                        <a14:foregroundMark x1="15993" y1="51449" x2="15320" y2="43841"/>
                        <a14:backgroundMark x1="14646" y1="15399" x2="14815" y2="18478"/>
                        <a14:backgroundMark x1="14310" y1="45652" x2="14646" y2="51449"/>
                        <a14:backgroundMark x1="9259" y1="64312" x2="11360" y2="64406"/>
                        <a14:backgroundMark x1="7744" y1="63768" x2="7071" y2="63768"/>
                        <a14:backgroundMark x1="58586" y1="87862" x2="59124" y2="87841"/>
                        <a14:backgroundMark x1="57576" y1="87862" x2="59091" y2="88225"/>
                        <a14:backgroundMark x1="57576" y1="87862" x2="57407" y2="89855"/>
                        <a14:backgroundMark x1="75961" y1="86692" x2="76768" y2="86775"/>
                        <a14:backgroundMark x1="84848" y1="86051" x2="84680" y2="85688"/>
                        <a14:backgroundMark x1="84512" y1="85326" x2="84512" y2="84058"/>
                        <a14:backgroundMark x1="84175" y1="84964" x2="84175" y2="84964"/>
                        <a14:backgroundMark x1="83333" y1="31703" x2="83217" y2="30453"/>
                        <a14:backgroundMark x1="83670" y1="30797" x2="83670" y2="30382"/>
                        <a14:backgroundMark x1="83838" y1="31341" x2="83668" y2="30382"/>
                        <a14:backgroundMark x1="61546" y1="5708" x2="64141" y2="5978"/>
                        <a14:backgroundMark x1="54223" y1="3929" x2="53535" y2="3623"/>
                        <a14:backgroundMark x1="83670" y1="28623" x2="83838" y2="31341"/>
                        <a14:backgroundMark x1="83838" y1="29167" x2="83670" y2="28080"/>
                        <a14:backgroundMark x1="84175" y1="27899" x2="83502" y2="27355"/>
                        <a14:backgroundMark x1="84343" y1="30072" x2="83165" y2="28261"/>
                        <a14:backgroundMark x1="83838" y1="28804" x2="83333" y2="28080"/>
                      </a14:backgroundRemoval>
                    </a14:imgEffect>
                  </a14:imgLayer>
                </a14:imgProps>
              </a:ext>
            </a:extLst>
          </a:blip>
          <a:stretch>
            <a:fillRect/>
          </a:stretch>
        </p:blipFill>
        <p:spPr>
          <a:xfrm>
            <a:off x="188897" y="162962"/>
            <a:ext cx="1598958" cy="1485900"/>
          </a:xfrm>
          <a:prstGeom prst="rect">
            <a:avLst/>
          </a:prstGeom>
        </p:spPr>
      </p:pic>
    </p:spTree>
    <p:extLst>
      <p:ext uri="{BB962C8B-B14F-4D97-AF65-F5344CB8AC3E}">
        <p14:creationId xmlns:p14="http://schemas.microsoft.com/office/powerpoint/2010/main" val="2724814374"/>
      </p:ext>
    </p:extLst>
  </p:cSld>
  <p:clrMapOvr>
    <a:masterClrMapping/>
  </p:clrMapOvr>
  <mc:AlternateContent xmlns:mc="http://schemas.openxmlformats.org/markup-compatibility/2006">
    <mc:Choice xmlns:p14="http://schemas.microsoft.com/office/powerpoint/2010/main" Requires="p14">
      <p:transition spd="slow" p14:dur="2000" advTm="18171"/>
    </mc:Choice>
    <mc:Fallback>
      <p:transition spd="slow" advTm="1817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3"/>
            <a:ext cx="9144000" cy="1358283"/>
          </a:xfrm>
        </p:spPr>
        <p:txBody>
          <a:bodyPr/>
          <a:lstStyle/>
          <a:p>
            <a:pPr algn="ctr"/>
            <a:r>
              <a:rPr lang="en-GB" dirty="0">
                <a:latin typeface="Comic Sans MS" panose="030F0702030302020204" pitchFamily="66" charset="0"/>
              </a:rPr>
              <a:t>Interview</a:t>
            </a:r>
          </a:p>
        </p:txBody>
      </p:sp>
      <p:sp>
        <p:nvSpPr>
          <p:cNvPr id="3" name="Content Placeholder 2"/>
          <p:cNvSpPr>
            <a:spLocks noGrp="1"/>
          </p:cNvSpPr>
          <p:nvPr>
            <p:ph idx="1"/>
          </p:nvPr>
        </p:nvSpPr>
        <p:spPr>
          <a:xfrm>
            <a:off x="188897" y="1648862"/>
            <a:ext cx="11814206" cy="5202315"/>
          </a:xfrm>
        </p:spPr>
        <p:txBody>
          <a:bodyPr>
            <a:normAutofit fontScale="70000" lnSpcReduction="20000"/>
          </a:bodyPr>
          <a:lstStyle/>
          <a:p>
            <a:pPr marL="0" indent="0">
              <a:buNone/>
            </a:pPr>
            <a:r>
              <a:rPr lang="en-GB" sz="4600" dirty="0">
                <a:solidFill>
                  <a:schemeClr val="tx1"/>
                </a:solidFill>
                <a:latin typeface="Comic Sans MS" panose="030F0702030302020204" pitchFamily="66" charset="0"/>
              </a:rPr>
              <a:t>You will be called to an interview.  You will be given a date and a time.  Make sure you arrive early and take someone like a family member with you to support you.  </a:t>
            </a:r>
          </a:p>
          <a:p>
            <a:pPr marL="0" indent="0">
              <a:buNone/>
            </a:pPr>
            <a:r>
              <a:rPr lang="en-GB" sz="4600" dirty="0">
                <a:solidFill>
                  <a:schemeClr val="tx1"/>
                </a:solidFill>
                <a:latin typeface="Comic Sans MS" panose="030F0702030302020204" pitchFamily="66" charset="0"/>
              </a:rPr>
              <a:t>It is important you dress smartly for an Interview so make sure you have your smartest clothes on for example your school uniform.</a:t>
            </a:r>
          </a:p>
          <a:p>
            <a:pPr marL="0" indent="0">
              <a:buNone/>
            </a:pPr>
            <a:r>
              <a:rPr lang="en-GB" sz="4600" dirty="0">
                <a:solidFill>
                  <a:schemeClr val="tx1"/>
                </a:solidFill>
                <a:latin typeface="Comic Sans MS" panose="030F0702030302020204" pitchFamily="66" charset="0"/>
              </a:rPr>
              <a:t>Practice a few questions at home:</a:t>
            </a:r>
          </a:p>
          <a:p>
            <a:r>
              <a:rPr lang="en-GB" sz="4600" dirty="0">
                <a:solidFill>
                  <a:schemeClr val="tx1"/>
                </a:solidFill>
                <a:latin typeface="Comic Sans MS" panose="030F0702030302020204" pitchFamily="66" charset="0"/>
              </a:rPr>
              <a:t>What do you want to do in the future?</a:t>
            </a:r>
          </a:p>
          <a:p>
            <a:r>
              <a:rPr lang="en-GB" sz="4600" dirty="0">
                <a:solidFill>
                  <a:schemeClr val="tx1"/>
                </a:solidFill>
                <a:latin typeface="Comic Sans MS" panose="030F0702030302020204" pitchFamily="66" charset="0"/>
              </a:rPr>
              <a:t>What course do you want to study?</a:t>
            </a:r>
          </a:p>
          <a:p>
            <a:r>
              <a:rPr lang="en-GB" sz="4600" dirty="0">
                <a:solidFill>
                  <a:schemeClr val="tx1"/>
                </a:solidFill>
                <a:latin typeface="Comic Sans MS" panose="030F0702030302020204" pitchFamily="66" charset="0"/>
              </a:rPr>
              <a:t>Why do you want to do that course?</a:t>
            </a:r>
          </a:p>
          <a:p>
            <a:endParaRPr lang="en-GB" dirty="0">
              <a:latin typeface="Comic Sans MS" panose="030F0702030302020204" pitchFamily="66" charset="0"/>
            </a:endParaRPr>
          </a:p>
        </p:txBody>
      </p:sp>
      <p:pic>
        <p:nvPicPr>
          <p:cNvPr id="5" name="Picture 4" descr="A blue shield with yellow letters and a blue ribbon&#10;&#10;Description automatically generated">
            <a:extLst>
              <a:ext uri="{FF2B5EF4-FFF2-40B4-BE49-F238E27FC236}">
                <a16:creationId xmlns:a16="http://schemas.microsoft.com/office/drawing/2014/main" id="{A1061CAC-0177-0F62-32D7-7DEE82019774}"/>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261" b="95471" l="3367" r="96633">
                        <a14:foregroundMark x1="21168" y1="12500" x2="24916" y2="12500"/>
                        <a14:foregroundMark x1="15993" y1="12500" x2="17691" y2="12500"/>
                        <a14:foregroundMark x1="24916" y1="12500" x2="50000" y2="3442"/>
                        <a14:foregroundMark x1="50505" y1="3442" x2="54063" y2="4738"/>
                        <a14:foregroundMark x1="61111" y1="9239" x2="79461" y2="12681"/>
                        <a14:foregroundMark x1="79461" y1="12681" x2="82660" y2="12500"/>
                        <a14:foregroundMark x1="82943" y1="27656" x2="82963" y2="28674"/>
                        <a14:foregroundMark x1="82891" y1="25005" x2="82923" y2="26641"/>
                        <a14:foregroundMark x1="82660" y1="13043" x2="82885" y2="24660"/>
                        <a14:foregroundMark x1="80814" y1="48324" x2="80640" y2="50181"/>
                        <a14:foregroundMark x1="82394" y1="31444" x2="81850" y2="37255"/>
                        <a14:foregroundMark x1="82456" y1="48525" x2="82155" y2="54348"/>
                        <a14:foregroundMark x1="82155" y1="50906" x2="82323" y2="58514"/>
                        <a14:foregroundMark x1="81987" y1="58514" x2="77441" y2="65036"/>
                        <a14:foregroundMark x1="77609" y1="64312" x2="74074" y2="67391"/>
                        <a14:foregroundMark x1="76936" y1="67210" x2="82828" y2="66667"/>
                        <a14:foregroundMark x1="83333" y1="66667" x2="93266" y2="65217"/>
                        <a14:foregroundMark x1="93266" y1="65217" x2="94444" y2="65399"/>
                        <a14:foregroundMark x1="81481" y1="65761" x2="88384" y2="65761"/>
                        <a14:foregroundMark x1="78788" y1="69022" x2="84343" y2="69203"/>
                        <a14:foregroundMark x1="93603" y1="64674" x2="96801" y2="64312"/>
                        <a14:foregroundMark x1="93434" y1="66304" x2="83502" y2="72283"/>
                        <a14:foregroundMark x1="91414" y1="67754" x2="84512" y2="72826"/>
                        <a14:foregroundMark x1="84848" y1="73551" x2="95623" y2="80435"/>
                        <a14:foregroundMark x1="83643" y1="81995" x2="82997" y2="82065"/>
                        <a14:foregroundMark x1="93098" y1="80978" x2="83893" y2="81969"/>
                        <a14:foregroundMark x1="83502" y1="79348" x2="84343" y2="84783"/>
                        <a14:foregroundMark x1="54656" y1="88386" x2="47643" y2="89312"/>
                        <a14:foregroundMark x1="80583" y1="84964" x2="77666" y2="85349"/>
                        <a14:foregroundMark x1="83333" y1="84601" x2="80583" y2="84964"/>
                        <a14:foregroundMark x1="47643" y1="89312" x2="42424" y2="86413"/>
                        <a14:foregroundMark x1="44613" y1="86232" x2="53872" y2="86957"/>
                        <a14:foregroundMark x1="53872" y1="86957" x2="58464" y2="86569"/>
                        <a14:foregroundMark x1="55051" y1="88768" x2="49832" y2="96014"/>
                        <a14:foregroundMark x1="41919" y1="88225" x2="36869" y2="83877"/>
                        <a14:foregroundMark x1="43939" y1="70109" x2="43939" y2="70109"/>
                        <a14:foregroundMark x1="43939" y1="71014" x2="55387" y2="71920"/>
                        <a14:foregroundMark x1="47306" y1="70471" x2="54714" y2="68116"/>
                        <a14:foregroundMark x1="21549" y1="68659" x2="29461" y2="67029"/>
                        <a14:foregroundMark x1="8111" y1="66201" x2="5556" y2="66123"/>
                        <a14:foregroundMark x1="23401" y1="66667" x2="16261" y2="66449"/>
                        <a14:foregroundMark x1="5556" y1="66123" x2="5051" y2="65761"/>
                        <a14:foregroundMark x1="9119" y1="66091" x2="18182" y2="67572"/>
                        <a14:foregroundMark x1="4882" y1="65399" x2="8373" y2="65969"/>
                        <a14:foregroundMark x1="4714" y1="64855" x2="8077" y2="65469"/>
                        <a14:foregroundMark x1="16327" y1="66341" x2="17003" y2="66304"/>
                        <a14:foregroundMark x1="16644" y1="65819" x2="18182" y2="66123"/>
                        <a14:foregroundMark x1="4545" y1="65217" x2="3367" y2="64855"/>
                        <a14:foregroundMark x1="5724" y1="65942" x2="15993" y2="73007"/>
                        <a14:foregroundMark x1="9933" y1="69203" x2="14478" y2="72826"/>
                        <a14:foregroundMark x1="15488" y1="73370" x2="14310" y2="75181"/>
                        <a14:foregroundMark x1="14310" y1="74638" x2="7239" y2="79348"/>
                        <a14:foregroundMark x1="7912" y1="78623" x2="5387" y2="80072"/>
                        <a14:foregroundMark x1="4882" y1="80254" x2="4882" y2="80254"/>
                        <a14:foregroundMark x1="4714" y1="79891" x2="3367" y2="80435"/>
                        <a14:foregroundMark x1="5051" y1="80254" x2="17677" y2="82609"/>
                        <a14:foregroundMark x1="7071" y1="81159" x2="17340" y2="81703"/>
                        <a14:foregroundMark x1="15657" y1="82246" x2="16330" y2="84783"/>
                        <a14:foregroundMark x1="16498" y1="84783" x2="38215" y2="84058"/>
                        <a14:foregroundMark x1="22054" y1="85145" x2="36195" y2="85870"/>
                        <a14:foregroundMark x1="47980" y1="86232" x2="59776" y2="85804"/>
                        <a14:foregroundMark x1="42929" y1="89130" x2="50000" y2="94384"/>
                        <a14:foregroundMark x1="50000" y1="94384" x2="50168" y2="94746"/>
                        <a14:foregroundMark x1="15320" y1="14674" x2="15320" y2="14674"/>
                        <a14:foregroundMark x1="15941" y1="18407" x2="16162" y2="27899"/>
                        <a14:foregroundMark x1="15825" y1="13406" x2="15870" y2="15321"/>
                        <a14:foregroundMark x1="15825" y1="23551" x2="15680" y2="45560"/>
                        <a14:foregroundMark x1="15836" y1="51369" x2="17172" y2="58333"/>
                        <a14:foregroundMark x1="17172" y1="58333" x2="18013" y2="59420"/>
                        <a14:foregroundMark x1="15488" y1="52717" x2="15320" y2="59601"/>
                        <a14:foregroundMark x1="17845" y1="12319" x2="21549" y2="13043"/>
                        <a14:foregroundMark x1="53704" y1="4529" x2="61785" y2="9239"/>
                        <a14:foregroundMark x1="61785" y1="9239" x2="62121" y2="9239"/>
                        <a14:foregroundMark x1="82960" y1="27701" x2="83091" y2="28665"/>
                        <a14:foregroundMark x1="82555" y1="24734" x2="82786" y2="26431"/>
                        <a14:foregroundMark x1="82492" y1="24275" x2="82500" y2="24332"/>
                        <a14:foregroundMark x1="82323" y1="35688" x2="82492" y2="48913"/>
                        <a14:foregroundMark x1="59933" y1="86413" x2="64815" y2="86051"/>
                        <a14:foregroundMark x1="63805" y1="86051" x2="76936" y2="84964"/>
                        <a14:foregroundMark x1="10101" y1="66486" x2="19529" y2="66848"/>
                        <a14:foregroundMark x1="10606" y1="65580" x2="17172" y2="66667"/>
                        <a14:foregroundMark x1="15993" y1="51449" x2="15320" y2="43841"/>
                        <a14:backgroundMark x1="14646" y1="15399" x2="14815" y2="18478"/>
                        <a14:backgroundMark x1="14310" y1="45652" x2="14646" y2="51449"/>
                        <a14:backgroundMark x1="9259" y1="64312" x2="11360" y2="64406"/>
                        <a14:backgroundMark x1="7744" y1="63768" x2="7071" y2="63768"/>
                        <a14:backgroundMark x1="58586" y1="87862" x2="59124" y2="87841"/>
                        <a14:backgroundMark x1="57576" y1="87862" x2="59091" y2="88225"/>
                        <a14:backgroundMark x1="57576" y1="87862" x2="57407" y2="89855"/>
                        <a14:backgroundMark x1="75961" y1="86692" x2="76768" y2="86775"/>
                        <a14:backgroundMark x1="84848" y1="86051" x2="84680" y2="85688"/>
                        <a14:backgroundMark x1="84512" y1="85326" x2="84512" y2="84058"/>
                        <a14:backgroundMark x1="84175" y1="84964" x2="84175" y2="84964"/>
                        <a14:backgroundMark x1="83333" y1="31703" x2="83217" y2="30453"/>
                        <a14:backgroundMark x1="83670" y1="30797" x2="83670" y2="30382"/>
                        <a14:backgroundMark x1="83838" y1="31341" x2="83668" y2="30382"/>
                        <a14:backgroundMark x1="61546" y1="5708" x2="64141" y2="5978"/>
                        <a14:backgroundMark x1="54223" y1="3929" x2="53535" y2="3623"/>
                        <a14:backgroundMark x1="83670" y1="28623" x2="83838" y2="31341"/>
                        <a14:backgroundMark x1="83838" y1="29167" x2="83670" y2="28080"/>
                        <a14:backgroundMark x1="84175" y1="27899" x2="83502" y2="27355"/>
                        <a14:backgroundMark x1="84343" y1="30072" x2="83165" y2="28261"/>
                        <a14:backgroundMark x1="83838" y1="28804" x2="83333" y2="28080"/>
                      </a14:backgroundRemoval>
                    </a14:imgEffect>
                  </a14:imgLayer>
                </a14:imgProps>
              </a:ext>
            </a:extLst>
          </a:blip>
          <a:stretch>
            <a:fillRect/>
          </a:stretch>
        </p:blipFill>
        <p:spPr>
          <a:xfrm>
            <a:off x="188897" y="162962"/>
            <a:ext cx="1598958" cy="1485900"/>
          </a:xfrm>
          <a:prstGeom prst="rect">
            <a:avLst/>
          </a:prstGeom>
        </p:spPr>
      </p:pic>
    </p:spTree>
    <p:extLst>
      <p:ext uri="{BB962C8B-B14F-4D97-AF65-F5344CB8AC3E}">
        <p14:creationId xmlns:p14="http://schemas.microsoft.com/office/powerpoint/2010/main" val="2495120086"/>
      </p:ext>
    </p:extLst>
  </p:cSld>
  <p:clrMapOvr>
    <a:masterClrMapping/>
  </p:clrMapOvr>
  <mc:AlternateContent xmlns:mc="http://schemas.openxmlformats.org/markup-compatibility/2006">
    <mc:Choice xmlns:p14="http://schemas.microsoft.com/office/powerpoint/2010/main" Requires="p14">
      <p:transition spd="slow" p14:dur="2000" advTm="26079"/>
    </mc:Choice>
    <mc:Fallback>
      <p:transition spd="slow" advTm="2607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3"/>
            <a:ext cx="9144000" cy="1358283"/>
          </a:xfrm>
        </p:spPr>
        <p:txBody>
          <a:bodyPr/>
          <a:lstStyle/>
          <a:p>
            <a:pPr algn="ctr"/>
            <a:r>
              <a:rPr lang="en-GB" dirty="0">
                <a:latin typeface="Comic Sans MS" panose="030F0702030302020204" pitchFamily="66" charset="0"/>
              </a:rPr>
              <a:t>Any Questions?</a:t>
            </a:r>
          </a:p>
        </p:txBody>
      </p:sp>
      <p:sp>
        <p:nvSpPr>
          <p:cNvPr id="3" name="Content Placeholder 2"/>
          <p:cNvSpPr>
            <a:spLocks noGrp="1"/>
          </p:cNvSpPr>
          <p:nvPr>
            <p:ph idx="1"/>
          </p:nvPr>
        </p:nvSpPr>
        <p:spPr>
          <a:xfrm>
            <a:off x="1870045" y="1358285"/>
            <a:ext cx="7563038" cy="5202315"/>
          </a:xfrm>
        </p:spPr>
        <p:txBody>
          <a:bodyPr>
            <a:normAutofit/>
          </a:bodyPr>
          <a:lstStyle/>
          <a:p>
            <a:pPr marL="0" indent="0">
              <a:buNone/>
            </a:pPr>
            <a:r>
              <a:rPr lang="en-GB" dirty="0">
                <a:solidFill>
                  <a:schemeClr val="tx1"/>
                </a:solidFill>
                <a:latin typeface="Comic Sans MS" panose="030F0702030302020204" pitchFamily="66" charset="0"/>
              </a:rPr>
              <a:t>Mrs Perry: </a:t>
            </a:r>
            <a:r>
              <a:rPr lang="en-GB" dirty="0">
                <a:solidFill>
                  <a:schemeClr val="tx1"/>
                </a:solidFill>
                <a:latin typeface="Comic Sans MS" panose="030F0702030302020204" pitchFamily="66" charset="0"/>
                <a:hlinkClick r:id="rId3"/>
              </a:rPr>
              <a:t>e.perry@hvh.staffs.sch.uk</a:t>
            </a:r>
            <a:endParaRPr lang="en-GB" dirty="0">
              <a:solidFill>
                <a:schemeClr val="tx1"/>
              </a:solidFill>
              <a:latin typeface="Comic Sans MS" panose="030F0702030302020204" pitchFamily="66" charset="0"/>
            </a:endParaRPr>
          </a:p>
          <a:p>
            <a:pPr marL="0" indent="0">
              <a:buNone/>
            </a:pPr>
            <a:endParaRPr lang="en-GB" dirty="0">
              <a:solidFill>
                <a:schemeClr val="tx1"/>
              </a:solidFill>
              <a:latin typeface="Comic Sans MS" panose="030F0702030302020204" pitchFamily="66" charset="0"/>
            </a:endParaRPr>
          </a:p>
          <a:p>
            <a:pPr marL="0" indent="0">
              <a:buNone/>
            </a:pPr>
            <a:r>
              <a:rPr lang="en-GB" dirty="0">
                <a:solidFill>
                  <a:schemeClr val="tx1"/>
                </a:solidFill>
                <a:latin typeface="Comic Sans MS"/>
              </a:rPr>
              <a:t>Mr Wall: </a:t>
            </a:r>
            <a:r>
              <a:rPr lang="en-GB" dirty="0">
                <a:solidFill>
                  <a:schemeClr val="tx1"/>
                </a:solidFill>
                <a:latin typeface="Comic Sans MS"/>
                <a:hlinkClick r:id="rId4"/>
              </a:rPr>
              <a:t>c.wall@hvh.staffs.sch.uk</a:t>
            </a:r>
          </a:p>
          <a:p>
            <a:pPr marL="0" indent="0">
              <a:buNone/>
            </a:pPr>
            <a:endParaRPr lang="en-GB" dirty="0">
              <a:solidFill>
                <a:schemeClr val="tx1"/>
              </a:solidFill>
              <a:latin typeface="Comic Sans MS" panose="030F0702030302020204" pitchFamily="66" charset="0"/>
            </a:endParaRPr>
          </a:p>
          <a:p>
            <a:pPr marL="0" indent="0">
              <a:buNone/>
            </a:pPr>
            <a:r>
              <a:rPr lang="en-GB" dirty="0">
                <a:solidFill>
                  <a:schemeClr val="tx1"/>
                </a:solidFill>
                <a:latin typeface="Comic Sans MS" panose="030F0702030302020204" pitchFamily="66" charset="0"/>
              </a:rPr>
              <a:t>Mr Dale: </a:t>
            </a:r>
            <a:r>
              <a:rPr lang="en-GB" dirty="0">
                <a:solidFill>
                  <a:schemeClr val="tx1"/>
                </a:solidFill>
                <a:latin typeface="Comic Sans MS" panose="030F0702030302020204" pitchFamily="66" charset="0"/>
                <a:hlinkClick r:id="rId5"/>
              </a:rPr>
              <a:t>a.dale@hvh.staffs.sch.uk</a:t>
            </a:r>
            <a:r>
              <a:rPr lang="en-GB" dirty="0">
                <a:solidFill>
                  <a:schemeClr val="tx1"/>
                </a:solidFill>
                <a:latin typeface="Comic Sans MS" panose="030F0702030302020204" pitchFamily="66" charset="0"/>
              </a:rPr>
              <a:t> </a:t>
            </a:r>
          </a:p>
          <a:p>
            <a:pPr marL="0" indent="0">
              <a:buNone/>
            </a:pPr>
            <a:endParaRPr lang="en-GB" dirty="0">
              <a:solidFill>
                <a:schemeClr val="tx1"/>
              </a:solidFill>
              <a:latin typeface="Comic Sans MS" panose="030F0702030302020204" pitchFamily="66" charset="0"/>
            </a:endParaRPr>
          </a:p>
          <a:p>
            <a:endParaRPr lang="en-GB" dirty="0">
              <a:latin typeface="Comic Sans MS" panose="030F0702030302020204" pitchFamily="66" charset="0"/>
            </a:endParaRPr>
          </a:p>
        </p:txBody>
      </p:sp>
      <p:pic>
        <p:nvPicPr>
          <p:cNvPr id="5" name="Picture 4" descr="A blue shield with yellow letters and a blue ribbon&#10;&#10;Description automatically generated">
            <a:extLst>
              <a:ext uri="{FF2B5EF4-FFF2-40B4-BE49-F238E27FC236}">
                <a16:creationId xmlns:a16="http://schemas.microsoft.com/office/drawing/2014/main" id="{78A7956A-A011-7844-6DE7-4BE3F3AEDE59}"/>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3261" b="95471" l="3367" r="96633">
                        <a14:foregroundMark x1="21168" y1="12500" x2="24916" y2="12500"/>
                        <a14:foregroundMark x1="15993" y1="12500" x2="17691" y2="12500"/>
                        <a14:foregroundMark x1="24916" y1="12500" x2="50000" y2="3442"/>
                        <a14:foregroundMark x1="50505" y1="3442" x2="54063" y2="4738"/>
                        <a14:foregroundMark x1="61111" y1="9239" x2="79461" y2="12681"/>
                        <a14:foregroundMark x1="79461" y1="12681" x2="82660" y2="12500"/>
                        <a14:foregroundMark x1="82943" y1="27656" x2="82963" y2="28674"/>
                        <a14:foregroundMark x1="82891" y1="25005" x2="82923" y2="26641"/>
                        <a14:foregroundMark x1="82660" y1="13043" x2="82885" y2="24660"/>
                        <a14:foregroundMark x1="80814" y1="48324" x2="80640" y2="50181"/>
                        <a14:foregroundMark x1="82394" y1="31444" x2="81850" y2="37255"/>
                        <a14:foregroundMark x1="82456" y1="48525" x2="82155" y2="54348"/>
                        <a14:foregroundMark x1="82155" y1="50906" x2="82323" y2="58514"/>
                        <a14:foregroundMark x1="81987" y1="58514" x2="77441" y2="65036"/>
                        <a14:foregroundMark x1="77609" y1="64312" x2="74074" y2="67391"/>
                        <a14:foregroundMark x1="76936" y1="67210" x2="82828" y2="66667"/>
                        <a14:foregroundMark x1="83333" y1="66667" x2="93266" y2="65217"/>
                        <a14:foregroundMark x1="93266" y1="65217" x2="94444" y2="65399"/>
                        <a14:foregroundMark x1="81481" y1="65761" x2="88384" y2="65761"/>
                        <a14:foregroundMark x1="78788" y1="69022" x2="84343" y2="69203"/>
                        <a14:foregroundMark x1="93603" y1="64674" x2="96801" y2="64312"/>
                        <a14:foregroundMark x1="93434" y1="66304" x2="83502" y2="72283"/>
                        <a14:foregroundMark x1="91414" y1="67754" x2="84512" y2="72826"/>
                        <a14:foregroundMark x1="84848" y1="73551" x2="95623" y2="80435"/>
                        <a14:foregroundMark x1="83643" y1="81995" x2="82997" y2="82065"/>
                        <a14:foregroundMark x1="93098" y1="80978" x2="83893" y2="81969"/>
                        <a14:foregroundMark x1="83502" y1="79348" x2="84343" y2="84783"/>
                        <a14:foregroundMark x1="54656" y1="88386" x2="47643" y2="89312"/>
                        <a14:foregroundMark x1="80583" y1="84964" x2="77666" y2="85349"/>
                        <a14:foregroundMark x1="83333" y1="84601" x2="80583" y2="84964"/>
                        <a14:foregroundMark x1="47643" y1="89312" x2="42424" y2="86413"/>
                        <a14:foregroundMark x1="44613" y1="86232" x2="53872" y2="86957"/>
                        <a14:foregroundMark x1="53872" y1="86957" x2="58464" y2="86569"/>
                        <a14:foregroundMark x1="55051" y1="88768" x2="49832" y2="96014"/>
                        <a14:foregroundMark x1="41919" y1="88225" x2="36869" y2="83877"/>
                        <a14:foregroundMark x1="43939" y1="70109" x2="43939" y2="70109"/>
                        <a14:foregroundMark x1="43939" y1="71014" x2="55387" y2="71920"/>
                        <a14:foregroundMark x1="47306" y1="70471" x2="54714" y2="68116"/>
                        <a14:foregroundMark x1="21549" y1="68659" x2="29461" y2="67029"/>
                        <a14:foregroundMark x1="8111" y1="66201" x2="5556" y2="66123"/>
                        <a14:foregroundMark x1="23401" y1="66667" x2="16261" y2="66449"/>
                        <a14:foregroundMark x1="5556" y1="66123" x2="5051" y2="65761"/>
                        <a14:foregroundMark x1="9119" y1="66091" x2="18182" y2="67572"/>
                        <a14:foregroundMark x1="4882" y1="65399" x2="8373" y2="65969"/>
                        <a14:foregroundMark x1="4714" y1="64855" x2="8077" y2="65469"/>
                        <a14:foregroundMark x1="16327" y1="66341" x2="17003" y2="66304"/>
                        <a14:foregroundMark x1="16644" y1="65819" x2="18182" y2="66123"/>
                        <a14:foregroundMark x1="4545" y1="65217" x2="3367" y2="64855"/>
                        <a14:foregroundMark x1="5724" y1="65942" x2="15993" y2="73007"/>
                        <a14:foregroundMark x1="9933" y1="69203" x2="14478" y2="72826"/>
                        <a14:foregroundMark x1="15488" y1="73370" x2="14310" y2="75181"/>
                        <a14:foregroundMark x1="14310" y1="74638" x2="7239" y2="79348"/>
                        <a14:foregroundMark x1="7912" y1="78623" x2="5387" y2="80072"/>
                        <a14:foregroundMark x1="4882" y1="80254" x2="4882" y2="80254"/>
                        <a14:foregroundMark x1="4714" y1="79891" x2="3367" y2="80435"/>
                        <a14:foregroundMark x1="5051" y1="80254" x2="17677" y2="82609"/>
                        <a14:foregroundMark x1="7071" y1="81159" x2="17340" y2="81703"/>
                        <a14:foregroundMark x1="15657" y1="82246" x2="16330" y2="84783"/>
                        <a14:foregroundMark x1="16498" y1="84783" x2="38215" y2="84058"/>
                        <a14:foregroundMark x1="22054" y1="85145" x2="36195" y2="85870"/>
                        <a14:foregroundMark x1="47980" y1="86232" x2="59776" y2="85804"/>
                        <a14:foregroundMark x1="42929" y1="89130" x2="50000" y2="94384"/>
                        <a14:foregroundMark x1="50000" y1="94384" x2="50168" y2="94746"/>
                        <a14:foregroundMark x1="15320" y1="14674" x2="15320" y2="14674"/>
                        <a14:foregroundMark x1="15941" y1="18407" x2="16162" y2="27899"/>
                        <a14:foregroundMark x1="15825" y1="13406" x2="15870" y2="15321"/>
                        <a14:foregroundMark x1="15825" y1="23551" x2="15680" y2="45560"/>
                        <a14:foregroundMark x1="15836" y1="51369" x2="17172" y2="58333"/>
                        <a14:foregroundMark x1="17172" y1="58333" x2="18013" y2="59420"/>
                        <a14:foregroundMark x1="15488" y1="52717" x2="15320" y2="59601"/>
                        <a14:foregroundMark x1="17845" y1="12319" x2="21549" y2="13043"/>
                        <a14:foregroundMark x1="53704" y1="4529" x2="61785" y2="9239"/>
                        <a14:foregroundMark x1="61785" y1="9239" x2="62121" y2="9239"/>
                        <a14:foregroundMark x1="82960" y1="27701" x2="83091" y2="28665"/>
                        <a14:foregroundMark x1="82555" y1="24734" x2="82786" y2="26431"/>
                        <a14:foregroundMark x1="82492" y1="24275" x2="82500" y2="24332"/>
                        <a14:foregroundMark x1="82323" y1="35688" x2="82492" y2="48913"/>
                        <a14:foregroundMark x1="59933" y1="86413" x2="64815" y2="86051"/>
                        <a14:foregroundMark x1="63805" y1="86051" x2="76936" y2="84964"/>
                        <a14:foregroundMark x1="10101" y1="66486" x2="19529" y2="66848"/>
                        <a14:foregroundMark x1="10606" y1="65580" x2="17172" y2="66667"/>
                        <a14:foregroundMark x1="15993" y1="51449" x2="15320" y2="43841"/>
                        <a14:backgroundMark x1="14646" y1="15399" x2="14815" y2="18478"/>
                        <a14:backgroundMark x1="14310" y1="45652" x2="14646" y2="51449"/>
                        <a14:backgroundMark x1="9259" y1="64312" x2="11360" y2="64406"/>
                        <a14:backgroundMark x1="7744" y1="63768" x2="7071" y2="63768"/>
                        <a14:backgroundMark x1="58586" y1="87862" x2="59124" y2="87841"/>
                        <a14:backgroundMark x1="57576" y1="87862" x2="59091" y2="88225"/>
                        <a14:backgroundMark x1="57576" y1="87862" x2="57407" y2="89855"/>
                        <a14:backgroundMark x1="75961" y1="86692" x2="76768" y2="86775"/>
                        <a14:backgroundMark x1="84848" y1="86051" x2="84680" y2="85688"/>
                        <a14:backgroundMark x1="84512" y1="85326" x2="84512" y2="84058"/>
                        <a14:backgroundMark x1="84175" y1="84964" x2="84175" y2="84964"/>
                        <a14:backgroundMark x1="83333" y1="31703" x2="83217" y2="30453"/>
                        <a14:backgroundMark x1="83670" y1="30797" x2="83670" y2="30382"/>
                        <a14:backgroundMark x1="83838" y1="31341" x2="83668" y2="30382"/>
                        <a14:backgroundMark x1="61546" y1="5708" x2="64141" y2="5978"/>
                        <a14:backgroundMark x1="54223" y1="3929" x2="53535" y2="3623"/>
                        <a14:backgroundMark x1="83670" y1="28623" x2="83838" y2="31341"/>
                        <a14:backgroundMark x1="83838" y1="29167" x2="83670" y2="28080"/>
                        <a14:backgroundMark x1="84175" y1="27899" x2="83502" y2="27355"/>
                        <a14:backgroundMark x1="84343" y1="30072" x2="83165" y2="28261"/>
                        <a14:backgroundMark x1="83838" y1="28804" x2="83333" y2="28080"/>
                      </a14:backgroundRemoval>
                    </a14:imgEffect>
                  </a14:imgLayer>
                </a14:imgProps>
              </a:ext>
            </a:extLst>
          </a:blip>
          <a:stretch>
            <a:fillRect/>
          </a:stretch>
        </p:blipFill>
        <p:spPr>
          <a:xfrm>
            <a:off x="188897" y="162962"/>
            <a:ext cx="1598958" cy="1485900"/>
          </a:xfrm>
          <a:prstGeom prst="rect">
            <a:avLst/>
          </a:prstGeom>
        </p:spPr>
      </p:pic>
    </p:spTree>
    <p:extLst>
      <p:ext uri="{BB962C8B-B14F-4D97-AF65-F5344CB8AC3E}">
        <p14:creationId xmlns:p14="http://schemas.microsoft.com/office/powerpoint/2010/main" val="1490862745"/>
      </p:ext>
    </p:extLst>
  </p:cSld>
  <p:clrMapOvr>
    <a:masterClrMapping/>
  </p:clrMapOvr>
  <mc:AlternateContent xmlns:mc="http://schemas.openxmlformats.org/markup-compatibility/2006">
    <mc:Choice xmlns:p14="http://schemas.microsoft.com/office/powerpoint/2010/main" Requires="p14">
      <p:transition spd="slow" p14:dur="2000" advTm="21008"/>
    </mc:Choice>
    <mc:Fallback>
      <p:transition spd="slow" advTm="21008"/>
    </mc:Fallback>
  </mc:AlternateContent>
</p:sld>
</file>

<file path=ppt/theme/theme1.xml><?xml version="1.0" encoding="utf-8"?>
<a:theme xmlns:a="http://schemas.openxmlformats.org/drawingml/2006/main" name="Slic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8593cafd-60c3-4016-a2f2-b2a75cfdfa6f">
      <UserInfo>
        <DisplayName>Tina Buckingham</DisplayName>
        <AccountId>1181</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386A3B39627A740A0F3513C005AC863" ma:contentTypeVersion="12" ma:contentTypeDescription="Create a new document." ma:contentTypeScope="" ma:versionID="6d767a3e9056fb2934a3583f16b7ae14">
  <xsd:schema xmlns:xsd="http://www.w3.org/2001/XMLSchema" xmlns:xs="http://www.w3.org/2001/XMLSchema" xmlns:p="http://schemas.microsoft.com/office/2006/metadata/properties" xmlns:ns3="8593cafd-60c3-4016-a2f2-b2a75cfdfa6f" xmlns:ns4="f68a10ba-9d7f-4fb6-9583-3a4e9ec9463f" targetNamespace="http://schemas.microsoft.com/office/2006/metadata/properties" ma:root="true" ma:fieldsID="4f6123a9d6dfa27ae1dec9ac375b68c0" ns3:_="" ns4:_="">
    <xsd:import namespace="8593cafd-60c3-4016-a2f2-b2a75cfdfa6f"/>
    <xsd:import namespace="f68a10ba-9d7f-4fb6-9583-3a4e9ec9463f"/>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KeyPoints" minOccurs="0"/>
                <xsd:element ref="ns4:MediaServiceKeyPoints" minOccurs="0"/>
                <xsd:element ref="ns4:MediaServiceAutoTags" minOccurs="0"/>
                <xsd:element ref="ns4:MediaServiceOCR" minOccurs="0"/>
                <xsd:element ref="ns4:MediaServiceGenerationTime" minOccurs="0"/>
                <xsd:element ref="ns4: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93cafd-60c3-4016-a2f2-b2a75cfdfa6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68a10ba-9d7f-4fb6-9583-3a4e9ec9463f"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4F1AA89-1499-4624-9F3C-BD6CA0E9C790}">
  <ds:schemaRefs>
    <ds:schemaRef ds:uri="http://schemas.microsoft.com/sharepoint/v3/contenttype/forms"/>
  </ds:schemaRefs>
</ds:datastoreItem>
</file>

<file path=customXml/itemProps2.xml><?xml version="1.0" encoding="utf-8"?>
<ds:datastoreItem xmlns:ds="http://schemas.openxmlformats.org/officeDocument/2006/customXml" ds:itemID="{CC86080C-A60B-4581-8857-F7BC0E19C5D2}">
  <ds:schemaRefs>
    <ds:schemaRef ds:uri="http://www.w3.org/XML/1998/namespace"/>
    <ds:schemaRef ds:uri="http://schemas.microsoft.com/office/2006/documentManagement/types"/>
    <ds:schemaRef ds:uri="http://schemas.microsoft.com/office/2006/metadata/properties"/>
    <ds:schemaRef ds:uri="http://purl.org/dc/dcmitype/"/>
    <ds:schemaRef ds:uri="http://schemas.microsoft.com/office/infopath/2007/PartnerControls"/>
    <ds:schemaRef ds:uri="http://schemas.openxmlformats.org/package/2006/metadata/core-properties"/>
    <ds:schemaRef ds:uri="f68a10ba-9d7f-4fb6-9583-3a4e9ec9463f"/>
    <ds:schemaRef ds:uri="8593cafd-60c3-4016-a2f2-b2a75cfdfa6f"/>
    <ds:schemaRef ds:uri="http://purl.org/dc/terms/"/>
    <ds:schemaRef ds:uri="http://purl.org/dc/elements/1.1/"/>
  </ds:schemaRefs>
</ds:datastoreItem>
</file>

<file path=customXml/itemProps3.xml><?xml version="1.0" encoding="utf-8"?>
<ds:datastoreItem xmlns:ds="http://schemas.openxmlformats.org/officeDocument/2006/customXml" ds:itemID="{F4BC3CAE-34FB-48E0-9A6D-E9B1EC7920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593cafd-60c3-4016-a2f2-b2a75cfdfa6f"/>
    <ds:schemaRef ds:uri="f68a10ba-9d7f-4fb6-9583-3a4e9ec9463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Slice</Template>
  <TotalTime>3456</TotalTime>
  <Words>1154</Words>
  <Application>Microsoft Office PowerPoint</Application>
  <PresentationFormat>Widescreen</PresentationFormat>
  <Paragraphs>180</Paragraphs>
  <Slides>19</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Calibri</vt:lpstr>
      <vt:lpstr>Century Gothic</vt:lpstr>
      <vt:lpstr>Comic Sans MS</vt:lpstr>
      <vt:lpstr>Times New Roman</vt:lpstr>
      <vt:lpstr>Wingdings 3</vt:lpstr>
      <vt:lpstr>Slice</vt:lpstr>
      <vt:lpstr>Welcome to Hednesford Valley High School  Transition Presentation for Year 11  What Now?  Where Next? </vt:lpstr>
      <vt:lpstr>PowerPoint Presentation</vt:lpstr>
      <vt:lpstr>KEY DATES</vt:lpstr>
      <vt:lpstr>Life Post Year 11 </vt:lpstr>
      <vt:lpstr>Reporting Home</vt:lpstr>
      <vt:lpstr>How to best prepare for the Examinations</vt:lpstr>
      <vt:lpstr>student Attendance </vt:lpstr>
      <vt:lpstr>What does your child need for their future?</vt:lpstr>
      <vt:lpstr>Which Pathway?</vt:lpstr>
      <vt:lpstr>Post 16 Transport</vt:lpstr>
      <vt:lpstr>Thinking of staying on in 6th Form?</vt:lpstr>
      <vt:lpstr>6th Form teaching Staff</vt:lpstr>
      <vt:lpstr>6th Form site</vt:lpstr>
      <vt:lpstr>Our Curriculum aims</vt:lpstr>
      <vt:lpstr>16 – 19 Curriculum</vt:lpstr>
      <vt:lpstr>Unsure what to do?</vt:lpstr>
      <vt:lpstr>Know where you want to go?</vt:lpstr>
      <vt:lpstr>Interview</vt:lpstr>
      <vt:lpstr>Any Questions?</vt:lpstr>
    </vt:vector>
  </TitlesOfParts>
  <Company>Alsager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Ellen Walton</dc:creator>
  <cp:lastModifiedBy>Bethany Harris</cp:lastModifiedBy>
  <cp:revision>85</cp:revision>
  <cp:lastPrinted>2024-09-27T09:33:06Z</cp:lastPrinted>
  <dcterms:created xsi:type="dcterms:W3CDTF">2014-09-04T06:47:18Z</dcterms:created>
  <dcterms:modified xsi:type="dcterms:W3CDTF">2024-10-04T11:12:21Z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0x0101004386A3B39627A740A0F3513C005AC863</vt:lpwstr>
  </property>
</Properties>
</file>